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 id="2147483675" r:id="rId3"/>
  </p:sldMasterIdLst>
  <p:notesMasterIdLst>
    <p:notesMasterId r:id="rId35"/>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Century Gothic" panose="020B0502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9DABF1A-F3AF-4501-9CA2-474CD873A9D8}">
  <a:tblStyle styleId="{D9DABF1A-F3AF-4501-9CA2-474CD873A9D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830" y="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4.fntdata"/><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1.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font" Target="fonts/font6.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Shape 2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4" name="Shape 2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Shape 2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2" name="Shape 2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Shape 2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8" name="Shape 2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4" name="Shape 2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Shape 2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0" name="Shape 2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4" name="Shape 3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Shape 3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6" name="Shape 3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Shape 3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1" name="Shape 33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Shape 3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36" name="Shape 33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Shape 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1" name="Shape 34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Shape 3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8" name="Shape 3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Shape 3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3" name="Shape 35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0" name="Shape 3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2" name="Shape 3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8" name="Shape 3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Shape 2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5" name="Shape 2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1" name="Shape 24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Need to change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8" name="Shape 2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hield">
  <p:cSld name="Shield">
    <p:spTree>
      <p:nvGrpSpPr>
        <p:cNvPr id="1" name="Shape 51"/>
        <p:cNvGrpSpPr/>
        <p:nvPr/>
      </p:nvGrpSpPr>
      <p:grpSpPr>
        <a:xfrm>
          <a:off x="0" y="0"/>
          <a:ext cx="0" cy="0"/>
          <a:chOff x="0" y="0"/>
          <a:chExt cx="0" cy="0"/>
        </a:xfrm>
      </p:grpSpPr>
      <p:pic>
        <p:nvPicPr>
          <p:cNvPr id="52" name="Shape 52" descr="shield.png"/>
          <p:cNvPicPr preferRelativeResize="0"/>
          <p:nvPr/>
        </p:nvPicPr>
        <p:blipFill rotWithShape="1">
          <a:blip r:embed="rId2">
            <a:alphaModFix/>
          </a:blip>
          <a:srcRect/>
          <a:stretch/>
        </p:blipFill>
        <p:spPr>
          <a:xfrm>
            <a:off x="3927063" y="877599"/>
            <a:ext cx="3912702" cy="4265901"/>
          </a:xfrm>
          <a:prstGeom prst="rect">
            <a:avLst/>
          </a:prstGeom>
          <a:noFill/>
          <a:ln>
            <a:noFill/>
          </a:ln>
        </p:spPr>
      </p:pic>
      <p:sp>
        <p:nvSpPr>
          <p:cNvPr id="53" name="Shape 53"/>
          <p:cNvSpPr txBox="1">
            <a:spLocks noGrp="1"/>
          </p:cNvSpPr>
          <p:nvPr>
            <p:ph type="body" idx="1"/>
          </p:nvPr>
        </p:nvSpPr>
        <p:spPr>
          <a:xfrm>
            <a:off x="123826" y="2651152"/>
            <a:ext cx="38280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body" idx="2"/>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body" idx="3"/>
          </p:nvPr>
        </p:nvSpPr>
        <p:spPr>
          <a:xfrm>
            <a:off x="115889" y="3673928"/>
            <a:ext cx="38451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56" name="Shape 56"/>
          <p:cNvGrpSpPr/>
          <p:nvPr/>
        </p:nvGrpSpPr>
        <p:grpSpPr>
          <a:xfrm>
            <a:off x="-48" y="4814516"/>
            <a:ext cx="9144048" cy="329074"/>
            <a:chOff x="-48" y="4172975"/>
            <a:chExt cx="9144048" cy="438765"/>
          </a:xfrm>
        </p:grpSpPr>
        <p:cxnSp>
          <p:nvCxnSpPr>
            <p:cNvPr id="57" name="Shape 57"/>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58" name="Shape 58"/>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59" name="Shape 59"/>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60" name="Shape 60"/>
          <p:cNvGrpSpPr/>
          <p:nvPr/>
        </p:nvGrpSpPr>
        <p:grpSpPr>
          <a:xfrm>
            <a:off x="-48" y="9155"/>
            <a:ext cx="9144048" cy="418"/>
            <a:chOff x="-48" y="12207"/>
            <a:chExt cx="9144048" cy="557"/>
          </a:xfrm>
        </p:grpSpPr>
        <p:cxnSp>
          <p:nvCxnSpPr>
            <p:cNvPr id="61" name="Shape 61"/>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62" name="Shape 62"/>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63" name="Shape 63"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tevens Seal">
  <p:cSld name="Stevens Seal">
    <p:spTree>
      <p:nvGrpSpPr>
        <p:cNvPr id="1" name="Shape 64"/>
        <p:cNvGrpSpPr/>
        <p:nvPr/>
      </p:nvGrpSpPr>
      <p:grpSpPr>
        <a:xfrm>
          <a:off x="0" y="0"/>
          <a:ext cx="0" cy="0"/>
          <a:chOff x="0" y="0"/>
          <a:chExt cx="0" cy="0"/>
        </a:xfrm>
      </p:grpSpPr>
      <p:pic>
        <p:nvPicPr>
          <p:cNvPr id="65" name="Shape 65"/>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66" name="Shape 66"/>
          <p:cNvSpPr txBox="1">
            <a:spLocks noGrp="1"/>
          </p:cNvSpPr>
          <p:nvPr>
            <p:ph type="body" idx="1"/>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body" idx="2"/>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3"/>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69" name="Shape 69"/>
          <p:cNvGrpSpPr/>
          <p:nvPr/>
        </p:nvGrpSpPr>
        <p:grpSpPr>
          <a:xfrm>
            <a:off x="-48" y="9155"/>
            <a:ext cx="9144048" cy="418"/>
            <a:chOff x="-48" y="12207"/>
            <a:chExt cx="9144048" cy="557"/>
          </a:xfrm>
        </p:grpSpPr>
        <p:cxnSp>
          <p:nvCxnSpPr>
            <p:cNvPr id="70" name="Shape 70"/>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71" name="Shape 71"/>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72" name="Shape 72"/>
          <p:cNvPicPr preferRelativeResize="0"/>
          <p:nvPr/>
        </p:nvPicPr>
        <p:blipFill rotWithShape="1">
          <a:blip r:embed="rId3">
            <a:alphaModFix/>
          </a:blip>
          <a:srcRect/>
          <a:stretch/>
        </p:blipFill>
        <p:spPr>
          <a:xfrm>
            <a:off x="236066" y="-11206"/>
            <a:ext cx="1743073" cy="990600"/>
          </a:xfrm>
          <a:prstGeom prst="rect">
            <a:avLst/>
          </a:prstGeom>
          <a:noFill/>
          <a:ln>
            <a:noFill/>
          </a:ln>
        </p:spPr>
      </p:pic>
      <p:grpSp>
        <p:nvGrpSpPr>
          <p:cNvPr id="73" name="Shape 73"/>
          <p:cNvGrpSpPr/>
          <p:nvPr/>
        </p:nvGrpSpPr>
        <p:grpSpPr>
          <a:xfrm>
            <a:off x="-48" y="4814516"/>
            <a:ext cx="9144048" cy="329074"/>
            <a:chOff x="-48" y="4172975"/>
            <a:chExt cx="9144048" cy="438765"/>
          </a:xfrm>
        </p:grpSpPr>
        <p:cxnSp>
          <p:nvCxnSpPr>
            <p:cNvPr id="74" name="Shape 74"/>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75" name="Shape 75"/>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76" name="Shape 76"/>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tevens Clock">
  <p:cSld name="Stevens Clock">
    <p:spTree>
      <p:nvGrpSpPr>
        <p:cNvPr id="1" name="Shape 77"/>
        <p:cNvGrpSpPr/>
        <p:nvPr/>
      </p:nvGrpSpPr>
      <p:grpSpPr>
        <a:xfrm>
          <a:off x="0" y="0"/>
          <a:ext cx="0" cy="0"/>
          <a:chOff x="0" y="0"/>
          <a:chExt cx="0" cy="0"/>
        </a:xfrm>
      </p:grpSpPr>
      <p:pic>
        <p:nvPicPr>
          <p:cNvPr id="78" name="Shape 78"/>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79" name="Shape 79"/>
          <p:cNvSpPr txBox="1">
            <a:spLocks noGrp="1"/>
          </p:cNvSpPr>
          <p:nvPr>
            <p:ph type="body" idx="1"/>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body" idx="2"/>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1" name="Shape 81"/>
          <p:cNvSpPr txBox="1">
            <a:spLocks noGrp="1"/>
          </p:cNvSpPr>
          <p:nvPr>
            <p:ph type="body" idx="3"/>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82" name="Shape 82"/>
          <p:cNvGrpSpPr/>
          <p:nvPr/>
        </p:nvGrpSpPr>
        <p:grpSpPr>
          <a:xfrm>
            <a:off x="-48" y="4814516"/>
            <a:ext cx="9144048" cy="329074"/>
            <a:chOff x="-48" y="4172975"/>
            <a:chExt cx="9144048" cy="438765"/>
          </a:xfrm>
        </p:grpSpPr>
        <p:cxnSp>
          <p:nvCxnSpPr>
            <p:cNvPr id="83" name="Shape 83"/>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84" name="Shape 84"/>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85" name="Shape 85"/>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86" name="Shape 86"/>
          <p:cNvGrpSpPr/>
          <p:nvPr/>
        </p:nvGrpSpPr>
        <p:grpSpPr>
          <a:xfrm>
            <a:off x="-48" y="9155"/>
            <a:ext cx="9144048" cy="418"/>
            <a:chOff x="-48" y="12207"/>
            <a:chExt cx="9144048" cy="557"/>
          </a:xfrm>
        </p:grpSpPr>
        <p:cxnSp>
          <p:nvCxnSpPr>
            <p:cNvPr id="87" name="Shape 87"/>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88" name="Shape 88"/>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89" name="Shape 89"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tevens Fountain">
  <p:cSld name="Stevens Fountain">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92" name="Shape 92"/>
          <p:cNvSpPr txBox="1">
            <a:spLocks noGrp="1"/>
          </p:cNvSpPr>
          <p:nvPr>
            <p:ph type="body" idx="1"/>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3" name="Shape 93"/>
          <p:cNvSpPr txBox="1">
            <a:spLocks noGrp="1"/>
          </p:cNvSpPr>
          <p:nvPr>
            <p:ph type="body" idx="2"/>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94" name="Shape 94"/>
          <p:cNvSpPr txBox="1">
            <a:spLocks noGrp="1"/>
          </p:cNvSpPr>
          <p:nvPr>
            <p:ph type="body" idx="3"/>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95" name="Shape 95"/>
          <p:cNvGrpSpPr/>
          <p:nvPr/>
        </p:nvGrpSpPr>
        <p:grpSpPr>
          <a:xfrm>
            <a:off x="-48" y="4814516"/>
            <a:ext cx="9144048" cy="329074"/>
            <a:chOff x="-48" y="4172975"/>
            <a:chExt cx="9144048" cy="438765"/>
          </a:xfrm>
        </p:grpSpPr>
        <p:cxnSp>
          <p:nvCxnSpPr>
            <p:cNvPr id="96" name="Shape 96"/>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97" name="Shape 97"/>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98" name="Shape 98"/>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99" name="Shape 99"/>
          <p:cNvGrpSpPr/>
          <p:nvPr/>
        </p:nvGrpSpPr>
        <p:grpSpPr>
          <a:xfrm>
            <a:off x="-48" y="9155"/>
            <a:ext cx="9144048" cy="418"/>
            <a:chOff x="-48" y="12207"/>
            <a:chExt cx="9144048" cy="557"/>
          </a:xfrm>
        </p:grpSpPr>
        <p:cxnSp>
          <p:nvCxnSpPr>
            <p:cNvPr id="100" name="Shape 100"/>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101" name="Shape 101"/>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102" name="Shape 102"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orchbearer">
  <p:cSld name="Torchbearer">
    <p:spTree>
      <p:nvGrpSpPr>
        <p:cNvPr id="1" name="Shape 103"/>
        <p:cNvGrpSpPr/>
        <p:nvPr/>
      </p:nvGrpSpPr>
      <p:grpSpPr>
        <a:xfrm>
          <a:off x="0" y="0"/>
          <a:ext cx="0" cy="0"/>
          <a:chOff x="0" y="0"/>
          <a:chExt cx="0" cy="0"/>
        </a:xfrm>
      </p:grpSpPr>
      <p:pic>
        <p:nvPicPr>
          <p:cNvPr id="104" name="Shape 104"/>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105" name="Shape 105"/>
          <p:cNvSpPr txBox="1">
            <a:spLocks noGrp="1"/>
          </p:cNvSpPr>
          <p:nvPr>
            <p:ph type="body" idx="1"/>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6" name="Shape 106"/>
          <p:cNvSpPr txBox="1">
            <a:spLocks noGrp="1"/>
          </p:cNvSpPr>
          <p:nvPr>
            <p:ph type="body" idx="2"/>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7" name="Shape 107"/>
          <p:cNvSpPr txBox="1">
            <a:spLocks noGrp="1"/>
          </p:cNvSpPr>
          <p:nvPr>
            <p:ph type="body" idx="3"/>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08" name="Shape 108"/>
          <p:cNvGrpSpPr/>
          <p:nvPr/>
        </p:nvGrpSpPr>
        <p:grpSpPr>
          <a:xfrm>
            <a:off x="-48" y="4814516"/>
            <a:ext cx="9144048" cy="329074"/>
            <a:chOff x="-48" y="4172975"/>
            <a:chExt cx="9144048" cy="438765"/>
          </a:xfrm>
        </p:grpSpPr>
        <p:cxnSp>
          <p:nvCxnSpPr>
            <p:cNvPr id="109" name="Shape 109"/>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110" name="Shape 110"/>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111" name="Shape 111"/>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12" name="Shape 112"/>
          <p:cNvGrpSpPr/>
          <p:nvPr/>
        </p:nvGrpSpPr>
        <p:grpSpPr>
          <a:xfrm>
            <a:off x="-48" y="9155"/>
            <a:ext cx="9144048" cy="418"/>
            <a:chOff x="-48" y="12207"/>
            <a:chExt cx="9144048" cy="557"/>
          </a:xfrm>
        </p:grpSpPr>
        <p:cxnSp>
          <p:nvCxnSpPr>
            <p:cNvPr id="113" name="Shape 113"/>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114" name="Shape 114"/>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115" name="Shape 115"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tudents with NYC skyline">
  <p:cSld name="Students with NYC skyline">
    <p:spTree>
      <p:nvGrpSpPr>
        <p:cNvPr id="1" name="Shape 116"/>
        <p:cNvGrpSpPr/>
        <p:nvPr/>
      </p:nvGrpSpPr>
      <p:grpSpPr>
        <a:xfrm>
          <a:off x="0" y="0"/>
          <a:ext cx="0" cy="0"/>
          <a:chOff x="0" y="0"/>
          <a:chExt cx="0" cy="0"/>
        </a:xfrm>
      </p:grpSpPr>
      <p:pic>
        <p:nvPicPr>
          <p:cNvPr id="117" name="Shape 117"/>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118" name="Shape 118"/>
          <p:cNvSpPr txBox="1">
            <a:spLocks noGrp="1"/>
          </p:cNvSpPr>
          <p:nvPr>
            <p:ph type="body" idx="1"/>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3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9" name="Shape 119"/>
          <p:cNvSpPr txBox="1">
            <a:spLocks noGrp="1"/>
          </p:cNvSpPr>
          <p:nvPr>
            <p:ph type="body" idx="2"/>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0" name="Shape 120"/>
          <p:cNvSpPr txBox="1">
            <a:spLocks noGrp="1"/>
          </p:cNvSpPr>
          <p:nvPr>
            <p:ph type="body" idx="3"/>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21" name="Shape 121"/>
          <p:cNvGrpSpPr/>
          <p:nvPr/>
        </p:nvGrpSpPr>
        <p:grpSpPr>
          <a:xfrm>
            <a:off x="-48" y="4814516"/>
            <a:ext cx="9144048" cy="329074"/>
            <a:chOff x="-48" y="4172975"/>
            <a:chExt cx="9144048" cy="438765"/>
          </a:xfrm>
        </p:grpSpPr>
        <p:cxnSp>
          <p:nvCxnSpPr>
            <p:cNvPr id="122" name="Shape 122"/>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123" name="Shape 123"/>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124" name="Shape 124"/>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25" name="Shape 125"/>
          <p:cNvGrpSpPr/>
          <p:nvPr/>
        </p:nvGrpSpPr>
        <p:grpSpPr>
          <a:xfrm>
            <a:off x="-48" y="9155"/>
            <a:ext cx="9144048" cy="418"/>
            <a:chOff x="-48" y="12207"/>
            <a:chExt cx="9144048" cy="557"/>
          </a:xfrm>
        </p:grpSpPr>
        <p:cxnSp>
          <p:nvCxnSpPr>
            <p:cNvPr id="126" name="Shape 126"/>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127" name="Shape 127"/>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128" name="Shape 128"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Edwin A Stevens Hall">
  <p:cSld name="Edwin A Stevens Hall">
    <p:spTree>
      <p:nvGrpSpPr>
        <p:cNvPr id="1" name="Shape 129"/>
        <p:cNvGrpSpPr/>
        <p:nvPr/>
      </p:nvGrpSpPr>
      <p:grpSpPr>
        <a:xfrm>
          <a:off x="0" y="0"/>
          <a:ext cx="0" cy="0"/>
          <a:chOff x="0" y="0"/>
          <a:chExt cx="0" cy="0"/>
        </a:xfrm>
      </p:grpSpPr>
      <p:pic>
        <p:nvPicPr>
          <p:cNvPr id="130" name="Shape 130"/>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131" name="Shape 131"/>
          <p:cNvSpPr txBox="1">
            <a:spLocks noGrp="1"/>
          </p:cNvSpPr>
          <p:nvPr>
            <p:ph type="body" idx="1"/>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2" name="Shape 132"/>
          <p:cNvSpPr txBox="1">
            <a:spLocks noGrp="1"/>
          </p:cNvSpPr>
          <p:nvPr>
            <p:ph type="body" idx="2"/>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3" name="Shape 133"/>
          <p:cNvSpPr txBox="1">
            <a:spLocks noGrp="1"/>
          </p:cNvSpPr>
          <p:nvPr>
            <p:ph type="body" idx="3"/>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2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34" name="Shape 134"/>
          <p:cNvGrpSpPr/>
          <p:nvPr/>
        </p:nvGrpSpPr>
        <p:grpSpPr>
          <a:xfrm>
            <a:off x="-48" y="4814516"/>
            <a:ext cx="9144048" cy="329074"/>
            <a:chOff x="-48" y="4172975"/>
            <a:chExt cx="9144048" cy="438765"/>
          </a:xfrm>
        </p:grpSpPr>
        <p:cxnSp>
          <p:nvCxnSpPr>
            <p:cNvPr id="135" name="Shape 135"/>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136" name="Shape 136"/>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137" name="Shape 137"/>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38" name="Shape 138"/>
          <p:cNvGrpSpPr/>
          <p:nvPr/>
        </p:nvGrpSpPr>
        <p:grpSpPr>
          <a:xfrm>
            <a:off x="-48" y="9155"/>
            <a:ext cx="9144048" cy="418"/>
            <a:chOff x="-48" y="12207"/>
            <a:chExt cx="9144048" cy="557"/>
          </a:xfrm>
        </p:grpSpPr>
        <p:cxnSp>
          <p:nvCxnSpPr>
            <p:cNvPr id="139" name="Shape 139"/>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140" name="Shape 140"/>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141" name="Shape 141"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mpus Aerial">
  <p:cSld name="Campus Aerial">
    <p:spTree>
      <p:nvGrpSpPr>
        <p:cNvPr id="1" name="Shape 142"/>
        <p:cNvGrpSpPr/>
        <p:nvPr/>
      </p:nvGrpSpPr>
      <p:grpSpPr>
        <a:xfrm>
          <a:off x="0" y="0"/>
          <a:ext cx="0" cy="0"/>
          <a:chOff x="0" y="0"/>
          <a:chExt cx="0" cy="0"/>
        </a:xfrm>
      </p:grpSpPr>
      <p:pic>
        <p:nvPicPr>
          <p:cNvPr id="143" name="Shape 143"/>
          <p:cNvPicPr preferRelativeResize="0"/>
          <p:nvPr/>
        </p:nvPicPr>
        <p:blipFill rotWithShape="1">
          <a:blip r:embed="rId2">
            <a:alphaModFix/>
          </a:blip>
          <a:srcRect/>
          <a:stretch/>
        </p:blipFill>
        <p:spPr>
          <a:xfrm>
            <a:off x="3786187" y="0"/>
            <a:ext cx="4018359" cy="5143500"/>
          </a:xfrm>
          <a:prstGeom prst="rect">
            <a:avLst/>
          </a:prstGeom>
          <a:noFill/>
          <a:ln>
            <a:noFill/>
          </a:ln>
        </p:spPr>
      </p:pic>
      <p:sp>
        <p:nvSpPr>
          <p:cNvPr id="144" name="Shape 144"/>
          <p:cNvSpPr txBox="1">
            <a:spLocks noGrp="1"/>
          </p:cNvSpPr>
          <p:nvPr>
            <p:ph type="body" idx="1"/>
          </p:nvPr>
        </p:nvSpPr>
        <p:spPr>
          <a:xfrm>
            <a:off x="115889" y="3673928"/>
            <a:ext cx="5008800" cy="942000"/>
          </a:xfrm>
          <a:prstGeom prst="rect">
            <a:avLst/>
          </a:prstGeom>
          <a:noFill/>
          <a:ln>
            <a:noFill/>
          </a:ln>
        </p:spPr>
        <p:txBody>
          <a:bodyPr spcFirstLastPara="1" wrap="square" lIns="91425" tIns="91425" rIns="91425" bIns="91425" anchor="t" anchorCtr="0"/>
          <a:lstStyle>
            <a:lvl1pPr marL="457200" marR="0" lvl="0" indent="-228600" algn="l" rtl="0">
              <a:lnSpc>
                <a:spcPct val="130000"/>
              </a:lnSpc>
              <a:spcBef>
                <a:spcPts val="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5" name="Shape 145"/>
          <p:cNvSpPr txBox="1">
            <a:spLocks noGrp="1"/>
          </p:cNvSpPr>
          <p:nvPr>
            <p:ph type="body" idx="2"/>
          </p:nvPr>
        </p:nvSpPr>
        <p:spPr>
          <a:xfrm>
            <a:off x="123825" y="2651152"/>
            <a:ext cx="4993500" cy="903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2000"/>
              <a:buFont typeface="Arial"/>
              <a:buNone/>
              <a:defRPr sz="2000" b="0" i="1" u="none" strike="noStrike" cap="none">
                <a:solidFill>
                  <a:schemeClr val="dk1"/>
                </a:solidFill>
                <a:latin typeface="Arial"/>
                <a:ea typeface="Arial"/>
                <a:cs typeface="Arial"/>
                <a:sym typeface="Arial"/>
              </a:defRPr>
            </a:lvl1pPr>
            <a:lvl2pPr marL="914400" marR="0" lvl="1" indent="-228600"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L="1371600" marR="0" lvl="2" indent="-228600"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L="1828800" marR="0" lvl="3"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L="2286000" marR="0" lvl="4" indent="-228600"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6" name="Shape 146"/>
          <p:cNvSpPr txBox="1">
            <a:spLocks noGrp="1"/>
          </p:cNvSpPr>
          <p:nvPr>
            <p:ph type="body" idx="3"/>
          </p:nvPr>
        </p:nvSpPr>
        <p:spPr>
          <a:xfrm>
            <a:off x="123825" y="1294279"/>
            <a:ext cx="5001000" cy="12366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grpSp>
        <p:nvGrpSpPr>
          <p:cNvPr id="147" name="Shape 147"/>
          <p:cNvGrpSpPr/>
          <p:nvPr/>
        </p:nvGrpSpPr>
        <p:grpSpPr>
          <a:xfrm>
            <a:off x="-48" y="4814516"/>
            <a:ext cx="9144048" cy="329074"/>
            <a:chOff x="-48" y="4172975"/>
            <a:chExt cx="9144048" cy="438765"/>
          </a:xfrm>
        </p:grpSpPr>
        <p:cxnSp>
          <p:nvCxnSpPr>
            <p:cNvPr id="148" name="Shape 148"/>
            <p:cNvCxnSpPr/>
            <p:nvPr/>
          </p:nvCxnSpPr>
          <p:spPr>
            <a:xfrm rot="10800000">
              <a:off x="-48" y="4172975"/>
              <a:ext cx="3045000" cy="0"/>
            </a:xfrm>
            <a:prstGeom prst="straightConnector1">
              <a:avLst/>
            </a:prstGeom>
            <a:noFill/>
            <a:ln w="50800" cap="flat" cmpd="sng">
              <a:solidFill>
                <a:srgbClr val="DF7023"/>
              </a:solidFill>
              <a:prstDash val="solid"/>
              <a:round/>
              <a:headEnd type="none" w="sm" len="sm"/>
              <a:tailEnd type="none" w="sm" len="sm"/>
            </a:ln>
          </p:spPr>
        </p:cxnSp>
        <p:cxnSp>
          <p:nvCxnSpPr>
            <p:cNvPr id="149" name="Shape 149"/>
            <p:cNvCxnSpPr/>
            <p:nvPr/>
          </p:nvCxnSpPr>
          <p:spPr>
            <a:xfrm rot="10800000">
              <a:off x="3045000" y="4173532"/>
              <a:ext cx="6099000" cy="0"/>
            </a:xfrm>
            <a:prstGeom prst="straightConnector1">
              <a:avLst/>
            </a:prstGeom>
            <a:noFill/>
            <a:ln w="50800" cap="flat" cmpd="sng">
              <a:solidFill>
                <a:srgbClr val="0F787D"/>
              </a:solidFill>
              <a:prstDash val="solid"/>
              <a:round/>
              <a:headEnd type="none" w="sm" len="sm"/>
              <a:tailEnd type="none" w="sm" len="sm"/>
            </a:ln>
          </p:spPr>
        </p:cxnSp>
        <p:sp>
          <p:nvSpPr>
            <p:cNvPr id="150" name="Shape 150"/>
            <p:cNvSpPr/>
            <p:nvPr/>
          </p:nvSpPr>
          <p:spPr>
            <a:xfrm>
              <a:off x="0" y="4200140"/>
              <a:ext cx="9144000" cy="4116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151" name="Shape 151"/>
          <p:cNvGrpSpPr/>
          <p:nvPr/>
        </p:nvGrpSpPr>
        <p:grpSpPr>
          <a:xfrm>
            <a:off x="-48" y="9155"/>
            <a:ext cx="9144048" cy="418"/>
            <a:chOff x="-48" y="12207"/>
            <a:chExt cx="9144048" cy="557"/>
          </a:xfrm>
        </p:grpSpPr>
        <p:cxnSp>
          <p:nvCxnSpPr>
            <p:cNvPr id="152" name="Shape 152"/>
            <p:cNvCxnSpPr/>
            <p:nvPr/>
          </p:nvCxnSpPr>
          <p:spPr>
            <a:xfrm rot="10800000">
              <a:off x="-48" y="12207"/>
              <a:ext cx="3045000" cy="0"/>
            </a:xfrm>
            <a:prstGeom prst="straightConnector1">
              <a:avLst/>
            </a:prstGeom>
            <a:noFill/>
            <a:ln w="50800" cap="flat" cmpd="sng">
              <a:solidFill>
                <a:srgbClr val="A5A5A5"/>
              </a:solidFill>
              <a:prstDash val="solid"/>
              <a:round/>
              <a:headEnd type="none" w="sm" len="sm"/>
              <a:tailEnd type="none" w="sm" len="sm"/>
            </a:ln>
          </p:spPr>
        </p:cxnSp>
        <p:cxnSp>
          <p:nvCxnSpPr>
            <p:cNvPr id="153" name="Shape 153"/>
            <p:cNvCxnSpPr/>
            <p:nvPr/>
          </p:nvCxnSpPr>
          <p:spPr>
            <a:xfrm rot="10800000">
              <a:off x="3045000" y="12764"/>
              <a:ext cx="6099000" cy="0"/>
            </a:xfrm>
            <a:prstGeom prst="straightConnector1">
              <a:avLst/>
            </a:prstGeom>
            <a:noFill/>
            <a:ln w="50800" cap="flat" cmpd="sng">
              <a:solidFill>
                <a:srgbClr val="90152A"/>
              </a:solidFill>
              <a:prstDash val="solid"/>
              <a:round/>
              <a:headEnd type="none" w="sm" len="sm"/>
              <a:tailEnd type="none" w="sm" len="sm"/>
            </a:ln>
          </p:spPr>
        </p:cxnSp>
      </p:grpSp>
      <p:pic>
        <p:nvPicPr>
          <p:cNvPr id="154" name="Shape 154" descr="top-logo.png"/>
          <p:cNvPicPr preferRelativeResize="0"/>
          <p:nvPr/>
        </p:nvPicPr>
        <p:blipFill rotWithShape="1">
          <a:blip r:embed="rId3">
            <a:alphaModFix/>
          </a:blip>
          <a:srcRect/>
          <a:stretch/>
        </p:blipFill>
        <p:spPr>
          <a:xfrm>
            <a:off x="244475" y="-4762"/>
            <a:ext cx="1724025" cy="9797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ubhead w/ Bullets">
  <p:cSld name="Subhead w/ Bullets">
    <p:spTree>
      <p:nvGrpSpPr>
        <p:cNvPr id="1" name="Shape 165"/>
        <p:cNvGrpSpPr/>
        <p:nvPr/>
      </p:nvGrpSpPr>
      <p:grpSpPr>
        <a:xfrm>
          <a:off x="0" y="0"/>
          <a:ext cx="0" cy="0"/>
          <a:chOff x="0" y="0"/>
          <a:chExt cx="0" cy="0"/>
        </a:xfrm>
      </p:grpSpPr>
      <p:sp>
        <p:nvSpPr>
          <p:cNvPr id="166" name="Shape 166"/>
          <p:cNvSpPr txBox="1">
            <a:spLocks noGrp="1"/>
          </p:cNvSpPr>
          <p:nvPr>
            <p:ph type="body" idx="1"/>
          </p:nvPr>
        </p:nvSpPr>
        <p:spPr>
          <a:xfrm>
            <a:off x="227013" y="1282013"/>
            <a:ext cx="8691600" cy="3288300"/>
          </a:xfrm>
          <a:prstGeom prst="rect">
            <a:avLst/>
          </a:prstGeom>
          <a:noFill/>
          <a:ln>
            <a:noFill/>
          </a:ln>
        </p:spPr>
        <p:txBody>
          <a:bodyPr spcFirstLastPara="1" wrap="square" lIns="91425" tIns="91425" rIns="91425" bIns="91425" anchor="t" anchorCtr="0"/>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67" name="Shape 167"/>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68" name="Shape 168"/>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69" name="Shape 169"/>
          <p:cNvSpPr txBox="1">
            <a:spLocks noGrp="1"/>
          </p:cNvSpPr>
          <p:nvPr>
            <p:ph type="body" idx="2"/>
          </p:nvPr>
        </p:nvSpPr>
        <p:spPr>
          <a:xfrm>
            <a:off x="227013" y="754577"/>
            <a:ext cx="8691600" cy="3060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ubhead w/ Bullets 2 col">
  <p:cSld name="Subhead w/ Bullets 2 col">
    <p:spTree>
      <p:nvGrpSpPr>
        <p:cNvPr id="1" name="Shape 170"/>
        <p:cNvGrpSpPr/>
        <p:nvPr/>
      </p:nvGrpSpPr>
      <p:grpSpPr>
        <a:xfrm>
          <a:off x="0" y="0"/>
          <a:ext cx="0" cy="0"/>
          <a:chOff x="0" y="0"/>
          <a:chExt cx="0" cy="0"/>
        </a:xfrm>
      </p:grpSpPr>
      <p:sp>
        <p:nvSpPr>
          <p:cNvPr id="171" name="Shape 171"/>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72" name="Shape 172"/>
          <p:cNvSpPr txBox="1">
            <a:spLocks noGrp="1"/>
          </p:cNvSpPr>
          <p:nvPr>
            <p:ph type="body" idx="1"/>
          </p:nvPr>
        </p:nvSpPr>
        <p:spPr>
          <a:xfrm>
            <a:off x="227013" y="1282013"/>
            <a:ext cx="4242000" cy="3288300"/>
          </a:xfrm>
          <a:prstGeom prst="rect">
            <a:avLst/>
          </a:prstGeom>
          <a:noFill/>
          <a:ln>
            <a:noFill/>
          </a:ln>
        </p:spPr>
        <p:txBody>
          <a:bodyPr spcFirstLastPara="1" wrap="square" lIns="91425" tIns="91425" rIns="91425" bIns="91425" anchor="t" anchorCtr="0"/>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3" name="Shape 173"/>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74" name="Shape 174"/>
          <p:cNvSpPr txBox="1">
            <a:spLocks noGrp="1"/>
          </p:cNvSpPr>
          <p:nvPr>
            <p:ph type="body" idx="2"/>
          </p:nvPr>
        </p:nvSpPr>
        <p:spPr>
          <a:xfrm>
            <a:off x="227013" y="754577"/>
            <a:ext cx="8691600" cy="3060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5" name="Shape 175"/>
          <p:cNvSpPr txBox="1">
            <a:spLocks noGrp="1"/>
          </p:cNvSpPr>
          <p:nvPr>
            <p:ph type="body" idx="3"/>
          </p:nvPr>
        </p:nvSpPr>
        <p:spPr>
          <a:xfrm>
            <a:off x="4627391" y="1282013"/>
            <a:ext cx="4242000" cy="3288300"/>
          </a:xfrm>
          <a:prstGeom prst="rect">
            <a:avLst/>
          </a:prstGeom>
          <a:noFill/>
          <a:ln>
            <a:noFill/>
          </a:ln>
        </p:spPr>
        <p:txBody>
          <a:bodyPr spcFirstLastPara="1" wrap="square" lIns="91425" tIns="91425" rIns="91425" bIns="91425" anchor="t" anchorCtr="0"/>
          <a:lstStyle>
            <a:lvl1pPr marL="457200" marR="0" lvl="0" indent="-330200" algn="l" rtl="0">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17500" algn="l" rtl="0">
              <a:spcBef>
                <a:spcPts val="12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2pPr>
            <a:lvl3pPr marL="1371600" marR="0" lvl="2" indent="-304800" algn="l" rtl="0">
              <a:spcBef>
                <a:spcPts val="1200"/>
              </a:spcBef>
              <a:spcAft>
                <a:spcPts val="0"/>
              </a:spcAft>
              <a:buClr>
                <a:schemeClr val="dk1"/>
              </a:buClr>
              <a:buSzPts val="1200"/>
              <a:buFont typeface="Arial"/>
              <a:buChar char="•"/>
              <a:defRPr sz="1200" b="0" i="0" u="none" strike="noStrike" cap="none">
                <a:solidFill>
                  <a:schemeClr val="dk1"/>
                </a:solidFill>
                <a:latin typeface="Arial"/>
                <a:ea typeface="Arial"/>
                <a:cs typeface="Arial"/>
                <a:sym typeface="Arial"/>
              </a:defRPr>
            </a:lvl3pPr>
            <a:lvl4pPr marL="1828800" marR="0" lvl="3"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4pPr>
            <a:lvl5pPr marL="2286000" marR="0" lvl="4" indent="-292100" algn="l" rtl="0">
              <a:spcBef>
                <a:spcPts val="1200"/>
              </a:spcBef>
              <a:spcAft>
                <a:spcPts val="0"/>
              </a:spcAft>
              <a:buClr>
                <a:schemeClr val="dk1"/>
              </a:buClr>
              <a:buSzPts val="1000"/>
              <a:buFont typeface="Arial"/>
              <a:buChar char="•"/>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ubhead w/ No Bullets">
  <p:cSld name="Subhead w/ No Bullets">
    <p:spTree>
      <p:nvGrpSpPr>
        <p:cNvPr id="1" name="Shape 176"/>
        <p:cNvGrpSpPr/>
        <p:nvPr/>
      </p:nvGrpSpPr>
      <p:grpSpPr>
        <a:xfrm>
          <a:off x="0" y="0"/>
          <a:ext cx="0" cy="0"/>
          <a:chOff x="0" y="0"/>
          <a:chExt cx="0" cy="0"/>
        </a:xfrm>
      </p:grpSpPr>
      <p:sp>
        <p:nvSpPr>
          <p:cNvPr id="177" name="Shape 177"/>
          <p:cNvSpPr txBox="1">
            <a:spLocks noGrp="1"/>
          </p:cNvSpPr>
          <p:nvPr>
            <p:ph type="body" idx="1"/>
          </p:nvPr>
        </p:nvSpPr>
        <p:spPr>
          <a:xfrm>
            <a:off x="227013" y="1282013"/>
            <a:ext cx="8691600" cy="32883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78" name="Shape 178"/>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79" name="Shape 179"/>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80" name="Shape 180"/>
          <p:cNvSpPr txBox="1">
            <a:spLocks noGrp="1"/>
          </p:cNvSpPr>
          <p:nvPr>
            <p:ph type="body" idx="2"/>
          </p:nvPr>
        </p:nvSpPr>
        <p:spPr>
          <a:xfrm>
            <a:off x="227013" y="754577"/>
            <a:ext cx="8691600" cy="3060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ubhead w/ No Bullets 2 col">
  <p:cSld name="Subhead w/ No Bullets 2 col">
    <p:spTree>
      <p:nvGrpSpPr>
        <p:cNvPr id="1" name="Shape 181"/>
        <p:cNvGrpSpPr/>
        <p:nvPr/>
      </p:nvGrpSpPr>
      <p:grpSpPr>
        <a:xfrm>
          <a:off x="0" y="0"/>
          <a:ext cx="0" cy="0"/>
          <a:chOff x="0" y="0"/>
          <a:chExt cx="0" cy="0"/>
        </a:xfrm>
      </p:grpSpPr>
      <p:sp>
        <p:nvSpPr>
          <p:cNvPr id="182" name="Shape 182"/>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83" name="Shape 183"/>
          <p:cNvSpPr txBox="1">
            <a:spLocks noGrp="1"/>
          </p:cNvSpPr>
          <p:nvPr>
            <p:ph type="body" idx="1"/>
          </p:nvPr>
        </p:nvSpPr>
        <p:spPr>
          <a:xfrm>
            <a:off x="227013" y="1282013"/>
            <a:ext cx="4214700" cy="32883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4" name="Shape 184"/>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85" name="Shape 185"/>
          <p:cNvSpPr txBox="1">
            <a:spLocks noGrp="1"/>
          </p:cNvSpPr>
          <p:nvPr>
            <p:ph type="body" idx="2"/>
          </p:nvPr>
        </p:nvSpPr>
        <p:spPr>
          <a:xfrm>
            <a:off x="227013" y="754577"/>
            <a:ext cx="8691600" cy="3060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68300" algn="l" rtl="0">
              <a:spcBef>
                <a:spcPts val="440"/>
              </a:spcBef>
              <a:spcAft>
                <a:spcPts val="0"/>
              </a:spcAft>
              <a:buClr>
                <a:schemeClr val="dk1"/>
              </a:buClr>
              <a:buSzPts val="2200"/>
              <a:buFont typeface="Arial"/>
              <a:buChar char="–"/>
              <a:defRPr sz="2200" b="0" i="0" u="none" strike="noStrike" cap="none">
                <a:solidFill>
                  <a:schemeClr val="dk1"/>
                </a:solidFill>
                <a:latin typeface="Century Gothic"/>
                <a:ea typeface="Century Gothic"/>
                <a:cs typeface="Century Gothic"/>
                <a:sym typeface="Century Gothic"/>
              </a:defRPr>
            </a:lvl2pPr>
            <a:lvl3pPr marL="1371600" marR="0" lvl="2"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3pPr>
            <a:lvl4pPr marL="1828800" marR="0" lvl="3"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4pPr>
            <a:lvl5pPr marL="2286000" marR="0" lvl="4" indent="-228600" algn="l" rtl="0">
              <a:spcBef>
                <a:spcPts val="540"/>
              </a:spcBef>
              <a:spcAft>
                <a:spcPts val="0"/>
              </a:spcAft>
              <a:buClr>
                <a:schemeClr val="dk1"/>
              </a:buClr>
              <a:buSzPts val="2700"/>
              <a:buFont typeface="Arial"/>
              <a:buNone/>
              <a:defRPr sz="2700" b="0" i="0" u="none" strike="noStrike" cap="none">
                <a:solidFill>
                  <a:schemeClr val="dk1"/>
                </a:solidFill>
                <a:latin typeface="Century Gothic"/>
                <a:ea typeface="Century Gothic"/>
                <a:cs typeface="Century Gothic"/>
                <a:sym typeface="Century Gothic"/>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6" name="Shape 186"/>
          <p:cNvSpPr txBox="1">
            <a:spLocks noGrp="1"/>
          </p:cNvSpPr>
          <p:nvPr>
            <p:ph type="body" idx="3"/>
          </p:nvPr>
        </p:nvSpPr>
        <p:spPr>
          <a:xfrm>
            <a:off x="4620526" y="1282013"/>
            <a:ext cx="4269600" cy="32883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with no Subhead">
  <p:cSld name="Title with no Subhead">
    <p:spTree>
      <p:nvGrpSpPr>
        <p:cNvPr id="1" name="Shape 187"/>
        <p:cNvGrpSpPr/>
        <p:nvPr/>
      </p:nvGrpSpPr>
      <p:grpSpPr>
        <a:xfrm>
          <a:off x="0" y="0"/>
          <a:ext cx="0" cy="0"/>
          <a:chOff x="0" y="0"/>
          <a:chExt cx="0" cy="0"/>
        </a:xfrm>
      </p:grpSpPr>
      <p:sp>
        <p:nvSpPr>
          <p:cNvPr id="188" name="Shape 188"/>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89" name="Shape 189"/>
          <p:cNvSpPr txBox="1">
            <a:spLocks noGrp="1"/>
          </p:cNvSpPr>
          <p:nvPr>
            <p:ph type="body" idx="1"/>
          </p:nvPr>
        </p:nvSpPr>
        <p:spPr>
          <a:xfrm>
            <a:off x="227013" y="834082"/>
            <a:ext cx="8691600" cy="37362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0" name="Shape 190"/>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with no Subhead 2 col">
  <p:cSld name="Title with no Subhead 2 col">
    <p:spTree>
      <p:nvGrpSpPr>
        <p:cNvPr id="1" name="Shape 191"/>
        <p:cNvGrpSpPr/>
        <p:nvPr/>
      </p:nvGrpSpPr>
      <p:grpSpPr>
        <a:xfrm>
          <a:off x="0" y="0"/>
          <a:ext cx="0" cy="0"/>
          <a:chOff x="0" y="0"/>
          <a:chExt cx="0" cy="0"/>
        </a:xfrm>
      </p:grpSpPr>
      <p:sp>
        <p:nvSpPr>
          <p:cNvPr id="192" name="Shape 192"/>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
        <p:nvSpPr>
          <p:cNvPr id="193" name="Shape 193"/>
          <p:cNvSpPr txBox="1">
            <a:spLocks noGrp="1"/>
          </p:cNvSpPr>
          <p:nvPr>
            <p:ph type="body" idx="1"/>
          </p:nvPr>
        </p:nvSpPr>
        <p:spPr>
          <a:xfrm>
            <a:off x="227013" y="834082"/>
            <a:ext cx="4248900" cy="37362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94" name="Shape 194"/>
          <p:cNvSpPr txBox="1">
            <a:spLocks noGrp="1"/>
          </p:cNvSpPr>
          <p:nvPr>
            <p:ph type="title"/>
          </p:nvPr>
        </p:nvSpPr>
        <p:spPr>
          <a:xfrm>
            <a:off x="227013" y="313765"/>
            <a:ext cx="7303200" cy="402000"/>
          </a:xfrm>
          <a:prstGeom prst="rect">
            <a:avLst/>
          </a:prstGeom>
          <a:noFill/>
          <a:ln>
            <a:noFill/>
          </a:ln>
        </p:spPr>
        <p:txBody>
          <a:bodyPr spcFirstLastPara="1" wrap="square" lIns="91425" tIns="91425" rIns="91425" bIns="91425" anchor="t" anchorCtr="0"/>
          <a:lstStyle>
            <a:lvl1pPr marR="0" lvl="0" algn="l" rtl="0">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a:endParaRPr/>
          </a:p>
        </p:txBody>
      </p:sp>
      <p:sp>
        <p:nvSpPr>
          <p:cNvPr id="195" name="Shape 195"/>
          <p:cNvSpPr txBox="1">
            <a:spLocks noGrp="1"/>
          </p:cNvSpPr>
          <p:nvPr>
            <p:ph type="body" idx="2"/>
          </p:nvPr>
        </p:nvSpPr>
        <p:spPr>
          <a:xfrm>
            <a:off x="4661715" y="834082"/>
            <a:ext cx="4248900" cy="37362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228600" algn="l" rtl="0">
              <a:spcBef>
                <a:spcPts val="12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2pPr>
            <a:lvl3pPr marL="1371600" marR="0" lvl="2" indent="-228600" algn="l" rtl="0">
              <a:spcBef>
                <a:spcPts val="12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3pPr>
            <a:lvl4pPr marL="1828800" marR="0" lvl="3" indent="-228600" algn="l" rtl="0">
              <a:spcBef>
                <a:spcPts val="12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228600" algn="l" rtl="0">
              <a:spcBef>
                <a:spcPts val="1200"/>
              </a:spcBef>
              <a:spcAft>
                <a:spcPts val="0"/>
              </a:spcAft>
              <a:buClr>
                <a:schemeClr val="dk1"/>
              </a:buClr>
              <a:buSzPts val="1000"/>
              <a:buFont typeface="Arial"/>
              <a:buNone/>
              <a:defRPr sz="1000" b="0" i="0" u="none" strike="noStrike" cap="none">
                <a:solidFill>
                  <a:schemeClr val="dk1"/>
                </a:solidFill>
                <a:latin typeface="Arial"/>
                <a:ea typeface="Arial"/>
                <a:cs typeface="Arial"/>
                <a:sym typeface="Arial"/>
              </a:defRPr>
            </a:lvl5pPr>
            <a:lvl6pPr marL="2743200" marR="0" lvl="5" indent="-355600" algn="l" rtl="0">
              <a:spcBef>
                <a:spcPts val="12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9"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22.xml"/><Relationship Id="rId7" Type="http://schemas.openxmlformats.org/officeDocument/2006/relationships/theme" Target="../theme/theme3.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9" Type="http://schemas.openxmlformats.org/officeDocument/2006/relationships/image" Target="../media/image1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5"/>
        <p:cNvGrpSpPr/>
        <p:nvPr/>
      </p:nvGrpSpPr>
      <p:grpSpPr>
        <a:xfrm>
          <a:off x="0" y="0"/>
          <a:ext cx="0" cy="0"/>
          <a:chOff x="0" y="0"/>
          <a:chExt cx="0" cy="0"/>
        </a:xfrm>
      </p:grpSpPr>
      <p:cxnSp>
        <p:nvCxnSpPr>
          <p:cNvPr id="156" name="Shape 156"/>
          <p:cNvCxnSpPr/>
          <p:nvPr/>
        </p:nvCxnSpPr>
        <p:spPr>
          <a:xfrm>
            <a:off x="6099048" y="4814516"/>
            <a:ext cx="3045000" cy="0"/>
          </a:xfrm>
          <a:prstGeom prst="straightConnector1">
            <a:avLst/>
          </a:prstGeom>
          <a:noFill/>
          <a:ln w="50800" cap="flat" cmpd="sng">
            <a:solidFill>
              <a:srgbClr val="DF7023"/>
            </a:solidFill>
            <a:prstDash val="solid"/>
            <a:round/>
            <a:headEnd type="none" w="sm" len="sm"/>
            <a:tailEnd type="none" w="sm" len="sm"/>
          </a:ln>
        </p:spPr>
      </p:cxnSp>
      <p:cxnSp>
        <p:nvCxnSpPr>
          <p:cNvPr id="157" name="Shape 157"/>
          <p:cNvCxnSpPr/>
          <p:nvPr/>
        </p:nvCxnSpPr>
        <p:spPr>
          <a:xfrm>
            <a:off x="0" y="4814934"/>
            <a:ext cx="6099000" cy="0"/>
          </a:xfrm>
          <a:prstGeom prst="straightConnector1">
            <a:avLst/>
          </a:prstGeom>
          <a:noFill/>
          <a:ln w="50800" cap="flat" cmpd="sng">
            <a:solidFill>
              <a:srgbClr val="0F787D"/>
            </a:solidFill>
            <a:prstDash val="solid"/>
            <a:round/>
            <a:headEnd type="none" w="sm" len="sm"/>
            <a:tailEnd type="none" w="sm" len="sm"/>
          </a:ln>
        </p:spPr>
      </p:cxnSp>
      <p:sp>
        <p:nvSpPr>
          <p:cNvPr id="158" name="Shape 158"/>
          <p:cNvSpPr/>
          <p:nvPr/>
        </p:nvSpPr>
        <p:spPr>
          <a:xfrm>
            <a:off x="0" y="4834890"/>
            <a:ext cx="9144000" cy="308700"/>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59" name="Shape 159"/>
          <p:cNvPicPr preferRelativeResize="0"/>
          <p:nvPr/>
        </p:nvPicPr>
        <p:blipFill rotWithShape="1">
          <a:blip r:embed="rId8">
            <a:alphaModFix/>
          </a:blip>
          <a:srcRect/>
          <a:stretch/>
        </p:blipFill>
        <p:spPr>
          <a:xfrm>
            <a:off x="5391150" y="4938713"/>
            <a:ext cx="2200271" cy="95250"/>
          </a:xfrm>
          <a:prstGeom prst="rect">
            <a:avLst/>
          </a:prstGeom>
          <a:noFill/>
          <a:ln>
            <a:noFill/>
          </a:ln>
        </p:spPr>
      </p:pic>
      <p:sp>
        <p:nvSpPr>
          <p:cNvPr id="160" name="Shape 160"/>
          <p:cNvSpPr txBox="1">
            <a:spLocks noGrp="1"/>
          </p:cNvSpPr>
          <p:nvPr>
            <p:ph type="sldNum" idx="12"/>
          </p:nvPr>
        </p:nvSpPr>
        <p:spPr>
          <a:xfrm>
            <a:off x="8546351" y="4845705"/>
            <a:ext cx="476700" cy="273900"/>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100" b="0" i="0" u="none" strike="noStrike" cap="none">
                <a:solidFill>
                  <a:srgbClr val="888888"/>
                </a:solidFill>
                <a:latin typeface="Arial"/>
                <a:ea typeface="Arial"/>
                <a:cs typeface="Arial"/>
                <a:sym typeface="Arial"/>
              </a:defRPr>
            </a:lvl1pPr>
            <a:lvl2pPr marL="0" marR="0" lvl="1" indent="0" algn="ctr" rtl="0">
              <a:spcBef>
                <a:spcPts val="0"/>
              </a:spcBef>
              <a:buNone/>
              <a:defRPr sz="1100" b="0" i="0" u="none" strike="noStrike" cap="none">
                <a:solidFill>
                  <a:srgbClr val="888888"/>
                </a:solidFill>
                <a:latin typeface="Arial"/>
                <a:ea typeface="Arial"/>
                <a:cs typeface="Arial"/>
                <a:sym typeface="Arial"/>
              </a:defRPr>
            </a:lvl2pPr>
            <a:lvl3pPr marL="0" marR="0" lvl="2" indent="0" algn="ctr" rtl="0">
              <a:spcBef>
                <a:spcPts val="0"/>
              </a:spcBef>
              <a:buNone/>
              <a:defRPr sz="1100" b="0" i="0" u="none" strike="noStrike" cap="none">
                <a:solidFill>
                  <a:srgbClr val="888888"/>
                </a:solidFill>
                <a:latin typeface="Arial"/>
                <a:ea typeface="Arial"/>
                <a:cs typeface="Arial"/>
                <a:sym typeface="Arial"/>
              </a:defRPr>
            </a:lvl3pPr>
            <a:lvl4pPr marL="0" marR="0" lvl="3" indent="0" algn="ctr" rtl="0">
              <a:spcBef>
                <a:spcPts val="0"/>
              </a:spcBef>
              <a:buNone/>
              <a:defRPr sz="1100" b="0" i="0" u="none" strike="noStrike" cap="none">
                <a:solidFill>
                  <a:srgbClr val="888888"/>
                </a:solidFill>
                <a:latin typeface="Arial"/>
                <a:ea typeface="Arial"/>
                <a:cs typeface="Arial"/>
                <a:sym typeface="Arial"/>
              </a:defRPr>
            </a:lvl4pPr>
            <a:lvl5pPr marL="0" marR="0" lvl="4" indent="0" algn="ctr" rtl="0">
              <a:spcBef>
                <a:spcPts val="0"/>
              </a:spcBef>
              <a:buNone/>
              <a:defRPr sz="1100" b="0" i="0" u="none" strike="noStrike" cap="none">
                <a:solidFill>
                  <a:srgbClr val="888888"/>
                </a:solidFill>
                <a:latin typeface="Arial"/>
                <a:ea typeface="Arial"/>
                <a:cs typeface="Arial"/>
                <a:sym typeface="Arial"/>
              </a:defRPr>
            </a:lvl5pPr>
            <a:lvl6pPr marL="0" marR="0" lvl="5" indent="0" algn="ctr" rtl="0">
              <a:spcBef>
                <a:spcPts val="0"/>
              </a:spcBef>
              <a:buNone/>
              <a:defRPr sz="1100" b="0" i="0" u="none" strike="noStrike" cap="none">
                <a:solidFill>
                  <a:srgbClr val="888888"/>
                </a:solidFill>
                <a:latin typeface="Arial"/>
                <a:ea typeface="Arial"/>
                <a:cs typeface="Arial"/>
                <a:sym typeface="Arial"/>
              </a:defRPr>
            </a:lvl6pPr>
            <a:lvl7pPr marL="0" marR="0" lvl="6" indent="0" algn="ctr" rtl="0">
              <a:spcBef>
                <a:spcPts val="0"/>
              </a:spcBef>
              <a:buNone/>
              <a:defRPr sz="1100" b="0" i="0" u="none" strike="noStrike" cap="none">
                <a:solidFill>
                  <a:srgbClr val="888888"/>
                </a:solidFill>
                <a:latin typeface="Arial"/>
                <a:ea typeface="Arial"/>
                <a:cs typeface="Arial"/>
                <a:sym typeface="Arial"/>
              </a:defRPr>
            </a:lvl7pPr>
            <a:lvl8pPr marL="0" marR="0" lvl="7" indent="0" algn="ctr" rtl="0">
              <a:spcBef>
                <a:spcPts val="0"/>
              </a:spcBef>
              <a:buNone/>
              <a:defRPr sz="1100" b="0" i="0" u="none" strike="noStrike" cap="none">
                <a:solidFill>
                  <a:srgbClr val="888888"/>
                </a:solidFill>
                <a:latin typeface="Arial"/>
                <a:ea typeface="Arial"/>
                <a:cs typeface="Arial"/>
                <a:sym typeface="Arial"/>
              </a:defRPr>
            </a:lvl8pPr>
            <a:lvl9pPr marL="0" marR="0" lvl="8" indent="0" algn="ctr" rtl="0">
              <a:spcBef>
                <a:spcPts val="0"/>
              </a:spcBef>
              <a:buNone/>
              <a:defRPr sz="11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grpSp>
        <p:nvGrpSpPr>
          <p:cNvPr id="161" name="Shape 161"/>
          <p:cNvGrpSpPr/>
          <p:nvPr/>
        </p:nvGrpSpPr>
        <p:grpSpPr>
          <a:xfrm>
            <a:off x="0" y="0"/>
            <a:ext cx="9144048" cy="696621"/>
            <a:chOff x="0" y="0"/>
            <a:chExt cx="9144048" cy="928828"/>
          </a:xfrm>
        </p:grpSpPr>
        <p:cxnSp>
          <p:nvCxnSpPr>
            <p:cNvPr id="162" name="Shape 162"/>
            <p:cNvCxnSpPr/>
            <p:nvPr/>
          </p:nvCxnSpPr>
          <p:spPr>
            <a:xfrm>
              <a:off x="6099048" y="26122"/>
              <a:ext cx="3045000" cy="0"/>
            </a:xfrm>
            <a:prstGeom prst="straightConnector1">
              <a:avLst/>
            </a:prstGeom>
            <a:noFill/>
            <a:ln w="50800" cap="flat" cmpd="sng">
              <a:solidFill>
                <a:srgbClr val="A5A5A5"/>
              </a:solidFill>
              <a:prstDash val="solid"/>
              <a:round/>
              <a:headEnd type="none" w="sm" len="sm"/>
              <a:tailEnd type="none" w="sm" len="sm"/>
            </a:ln>
          </p:spPr>
        </p:cxnSp>
        <p:cxnSp>
          <p:nvCxnSpPr>
            <p:cNvPr id="163" name="Shape 163"/>
            <p:cNvCxnSpPr/>
            <p:nvPr/>
          </p:nvCxnSpPr>
          <p:spPr>
            <a:xfrm>
              <a:off x="0" y="26679"/>
              <a:ext cx="6099000" cy="0"/>
            </a:xfrm>
            <a:prstGeom prst="straightConnector1">
              <a:avLst/>
            </a:prstGeom>
            <a:noFill/>
            <a:ln w="50800" cap="flat" cmpd="sng">
              <a:solidFill>
                <a:srgbClr val="90152A"/>
              </a:solidFill>
              <a:prstDash val="solid"/>
              <a:round/>
              <a:headEnd type="none" w="sm" len="sm"/>
              <a:tailEnd type="none" w="sm" len="sm"/>
            </a:ln>
          </p:spPr>
        </p:cxnSp>
        <p:pic>
          <p:nvPicPr>
            <p:cNvPr id="164" name="Shape 164"/>
            <p:cNvPicPr preferRelativeResize="0"/>
            <p:nvPr/>
          </p:nvPicPr>
          <p:blipFill rotWithShape="1">
            <a:blip r:embed="rId9">
              <a:alphaModFix/>
            </a:blip>
            <a:srcRect t="13020" r="68664"/>
            <a:stretch/>
          </p:blipFill>
          <p:spPr>
            <a:xfrm>
              <a:off x="8323018" y="0"/>
              <a:ext cx="588773" cy="928828"/>
            </a:xfrm>
            <a:prstGeom prst="rect">
              <a:avLst/>
            </a:prstGeom>
            <a:noFill/>
            <a:ln>
              <a:noFill/>
            </a:ln>
          </p:spPr>
        </p:pic>
      </p:gr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5.xml"/><Relationship Id="rId1" Type="http://schemas.openxmlformats.org/officeDocument/2006/relationships/slideLayout" Target="../slideLayouts/slideLayout24.xml"/><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4.xml"/><Relationship Id="rId4" Type="http://schemas.openxmlformats.org/officeDocument/2006/relationships/image" Target="../media/image36.png"/></Relationships>
</file>

<file path=ppt/slides/_rels/slide2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8.xml"/><Relationship Id="rId1" Type="http://schemas.openxmlformats.org/officeDocument/2006/relationships/slideLayout" Target="../slideLayouts/slideLayout24.xml"/><Relationship Id="rId4" Type="http://schemas.openxmlformats.org/officeDocument/2006/relationships/image" Target="../media/image3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body" idx="2"/>
          </p:nvPr>
        </p:nvSpPr>
        <p:spPr>
          <a:xfrm>
            <a:off x="123825" y="973300"/>
            <a:ext cx="8817900" cy="22290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a:t>BIA - 660 - B</a:t>
            </a:r>
            <a:endParaRPr sz="2400"/>
          </a:p>
          <a:p>
            <a:pPr marL="0" lvl="0" indent="0" algn="ctr" rtl="0">
              <a:lnSpc>
                <a:spcPct val="115000"/>
              </a:lnSpc>
              <a:spcBef>
                <a:spcPts val="0"/>
              </a:spcBef>
              <a:spcAft>
                <a:spcPts val="0"/>
              </a:spcAft>
              <a:buClr>
                <a:schemeClr val="dk1"/>
              </a:buClr>
              <a:buSzPts val="1100"/>
              <a:buFont typeface="Arial"/>
              <a:buNone/>
            </a:pPr>
            <a:r>
              <a:rPr lang="en" sz="2400"/>
              <a:t>Web Analytics</a:t>
            </a:r>
            <a:endParaRPr sz="2400"/>
          </a:p>
          <a:p>
            <a:pPr marL="0" lvl="0" indent="0" algn="ctr" rtl="0">
              <a:lnSpc>
                <a:spcPct val="115000"/>
              </a:lnSpc>
              <a:spcBef>
                <a:spcPts val="0"/>
              </a:spcBef>
              <a:spcAft>
                <a:spcPts val="0"/>
              </a:spcAft>
              <a:buClr>
                <a:schemeClr val="dk1"/>
              </a:buClr>
              <a:buSzPts val="1100"/>
              <a:buFont typeface="Arial"/>
              <a:buNone/>
            </a:pPr>
            <a:r>
              <a:rPr lang="en" sz="2400"/>
              <a:t>Final Project</a:t>
            </a:r>
            <a:endParaRPr sz="2400"/>
          </a:p>
          <a:p>
            <a:pPr marL="0" lvl="0" indent="0" algn="ctr" rtl="0">
              <a:lnSpc>
                <a:spcPct val="115000"/>
              </a:lnSpc>
              <a:spcBef>
                <a:spcPts val="0"/>
              </a:spcBef>
              <a:spcAft>
                <a:spcPts val="0"/>
              </a:spcAft>
              <a:buClr>
                <a:schemeClr val="dk1"/>
              </a:buClr>
              <a:buSzPts val="1100"/>
              <a:buFont typeface="Arial"/>
              <a:buNone/>
            </a:pPr>
            <a:r>
              <a:rPr lang="en" sz="2400"/>
              <a:t>Sentiment Analysis of Airlines – United, Southwest and Virgin America</a:t>
            </a:r>
            <a:endParaRPr sz="2400"/>
          </a:p>
          <a:p>
            <a:pPr marL="0" marR="0" lvl="0" indent="0" algn="l" rtl="0">
              <a:lnSpc>
                <a:spcPct val="100000"/>
              </a:lnSpc>
              <a:spcBef>
                <a:spcPts val="0"/>
              </a:spcBef>
              <a:spcAft>
                <a:spcPts val="0"/>
              </a:spcAft>
              <a:buClr>
                <a:schemeClr val="dk1"/>
              </a:buClr>
              <a:buSzPts val="3000"/>
              <a:buFont typeface="Arial"/>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Shape 256"/>
          <p:cNvSpPr txBox="1">
            <a:spLocks noGrp="1"/>
          </p:cNvSpPr>
          <p:nvPr>
            <p:ph type="body" idx="1"/>
          </p:nvPr>
        </p:nvSpPr>
        <p:spPr>
          <a:xfrm>
            <a:off x="227025" y="142424"/>
            <a:ext cx="8691600" cy="442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00" b="1"/>
              <a:t>Data Preprocessing</a:t>
            </a:r>
            <a:endParaRPr sz="2400" b="1"/>
          </a:p>
          <a:p>
            <a:pPr marL="0" lvl="0" indent="0" algn="ctr" rtl="0">
              <a:lnSpc>
                <a:spcPct val="110000"/>
              </a:lnSpc>
              <a:spcBef>
                <a:spcPts val="1200"/>
              </a:spcBef>
              <a:spcAft>
                <a:spcPts val="0"/>
              </a:spcAft>
              <a:buNone/>
            </a:pPr>
            <a:r>
              <a:rPr lang="en" sz="2400" b="1">
                <a:solidFill>
                  <a:srgbClr val="333333"/>
                </a:solidFill>
              </a:rPr>
              <a:t>Part-of-speech Tagging</a:t>
            </a:r>
            <a:endParaRPr sz="2400" b="1">
              <a:solidFill>
                <a:srgbClr val="333333"/>
              </a:solidFill>
            </a:endParaRPr>
          </a:p>
          <a:p>
            <a:pPr marL="0" lvl="0" indent="0" algn="ctr" rtl="0">
              <a:lnSpc>
                <a:spcPct val="110000"/>
              </a:lnSpc>
              <a:spcBef>
                <a:spcPts val="800"/>
              </a:spcBef>
              <a:spcAft>
                <a:spcPts val="800"/>
              </a:spcAft>
              <a:buClr>
                <a:schemeClr val="dk1"/>
              </a:buClr>
              <a:buSzPts val="1100"/>
              <a:buFont typeface="Arial"/>
              <a:buNone/>
            </a:pPr>
            <a:endParaRPr sz="2400" b="1">
              <a:solidFill>
                <a:srgbClr val="333333"/>
              </a:solidFill>
            </a:endParaRPr>
          </a:p>
        </p:txBody>
      </p:sp>
      <p:pic>
        <p:nvPicPr>
          <p:cNvPr id="257" name="Shape 257"/>
          <p:cNvPicPr preferRelativeResize="0"/>
          <p:nvPr/>
        </p:nvPicPr>
        <p:blipFill>
          <a:blip r:embed="rId3">
            <a:alphaModFix/>
          </a:blip>
          <a:stretch>
            <a:fillRect/>
          </a:stretch>
        </p:blipFill>
        <p:spPr>
          <a:xfrm>
            <a:off x="101225" y="1210700"/>
            <a:ext cx="9144001" cy="3653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body" idx="1"/>
          </p:nvPr>
        </p:nvSpPr>
        <p:spPr>
          <a:xfrm>
            <a:off x="227025" y="287499"/>
            <a:ext cx="8691600" cy="4282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Sentiment Analysis </a:t>
            </a:r>
            <a:endParaRPr sz="2400"/>
          </a:p>
          <a:p>
            <a:pPr marL="457200" lvl="0" indent="-342900" rtl="0">
              <a:lnSpc>
                <a:spcPct val="115000"/>
              </a:lnSpc>
              <a:spcBef>
                <a:spcPts val="0"/>
              </a:spcBef>
              <a:spcAft>
                <a:spcPts val="0"/>
              </a:spcAft>
              <a:buSzPts val="1800"/>
              <a:buChar char="●"/>
            </a:pPr>
            <a:r>
              <a:rPr lang="en" sz="1800"/>
              <a:t>Determining a particular sentiment of a given text – positive, negative or neutral</a:t>
            </a:r>
            <a:endParaRPr sz="1800"/>
          </a:p>
          <a:p>
            <a:pPr marL="457200" lvl="0" indent="-342900" rtl="0">
              <a:lnSpc>
                <a:spcPct val="115000"/>
              </a:lnSpc>
              <a:spcBef>
                <a:spcPts val="0"/>
              </a:spcBef>
              <a:spcAft>
                <a:spcPts val="0"/>
              </a:spcAft>
              <a:buSzPts val="1800"/>
              <a:buChar char="●"/>
            </a:pPr>
            <a:r>
              <a:rPr lang="en" sz="1800"/>
              <a:t>It can identify the orientation of opinion in a piece of text</a:t>
            </a:r>
            <a:endParaRPr sz="1800"/>
          </a:p>
          <a:p>
            <a:pPr marL="0" lvl="0" indent="0" rtl="0">
              <a:lnSpc>
                <a:spcPct val="115000"/>
              </a:lnSpc>
              <a:spcBef>
                <a:spcPts val="0"/>
              </a:spcBef>
              <a:spcAft>
                <a:spcPts val="0"/>
              </a:spcAft>
              <a:buNone/>
            </a:pPr>
            <a:endParaRPr sz="2000"/>
          </a:p>
          <a:p>
            <a:pPr marL="0" lvl="0" indent="0" rtl="0">
              <a:lnSpc>
                <a:spcPct val="115000"/>
              </a:lnSpc>
              <a:spcBef>
                <a:spcPts val="0"/>
              </a:spcBef>
              <a:spcAft>
                <a:spcPts val="0"/>
              </a:spcAft>
              <a:buNone/>
            </a:pPr>
            <a:endParaRPr sz="2000"/>
          </a:p>
          <a:p>
            <a:pPr marL="0" lvl="0" indent="0" rtl="0">
              <a:lnSpc>
                <a:spcPct val="115000"/>
              </a:lnSpc>
              <a:spcBef>
                <a:spcPts val="0"/>
              </a:spcBef>
              <a:spcAft>
                <a:spcPts val="0"/>
              </a:spcAft>
              <a:buNone/>
            </a:pPr>
            <a:endParaRPr sz="2000"/>
          </a:p>
          <a:p>
            <a:pPr marL="0" lvl="0" indent="0" rtl="0">
              <a:lnSpc>
                <a:spcPct val="115000"/>
              </a:lnSpc>
              <a:spcBef>
                <a:spcPts val="0"/>
              </a:spcBef>
              <a:spcAft>
                <a:spcPts val="0"/>
              </a:spcAft>
              <a:buNone/>
            </a:pPr>
            <a:endParaRPr sz="2000"/>
          </a:p>
          <a:p>
            <a:pPr marL="0" lvl="0" indent="0" rtl="0">
              <a:lnSpc>
                <a:spcPct val="115000"/>
              </a:lnSpc>
              <a:spcBef>
                <a:spcPts val="0"/>
              </a:spcBef>
              <a:spcAft>
                <a:spcPts val="0"/>
              </a:spcAft>
              <a:buNone/>
            </a:pPr>
            <a:endParaRPr sz="2000"/>
          </a:p>
          <a:p>
            <a:pPr marL="457200" lvl="0" indent="-342900" rtl="0">
              <a:lnSpc>
                <a:spcPct val="115000"/>
              </a:lnSpc>
              <a:spcBef>
                <a:spcPts val="0"/>
              </a:spcBef>
              <a:spcAft>
                <a:spcPts val="0"/>
              </a:spcAft>
              <a:buSzPts val="1800"/>
              <a:buChar char="●"/>
            </a:pPr>
            <a:r>
              <a:rPr lang="en" sz="1800"/>
              <a:t>Can predict many different emotions – happiness, sadness, anger</a:t>
            </a:r>
            <a:endParaRPr sz="1800"/>
          </a:p>
          <a:p>
            <a:pPr marL="457200" lvl="0" indent="-342900" rtl="0">
              <a:lnSpc>
                <a:spcPct val="115000"/>
              </a:lnSpc>
              <a:spcBef>
                <a:spcPts val="0"/>
              </a:spcBef>
              <a:spcAft>
                <a:spcPts val="0"/>
              </a:spcAft>
              <a:buSzPts val="1800"/>
              <a:buChar char="●"/>
            </a:pPr>
            <a:r>
              <a:rPr lang="en" sz="1800"/>
              <a:t>Sentiment </a:t>
            </a:r>
            <a:r>
              <a:rPr lang="en" sz="1800">
                <a:solidFill>
                  <a:srgbClr val="080E14"/>
                </a:solidFill>
                <a:highlight>
                  <a:srgbClr val="FFFFFF"/>
                </a:highlight>
              </a:rPr>
              <a:t>analysis is basically the process of determining the attitude or the emotion of the writer - positive or negative or neutral</a:t>
            </a:r>
            <a:endParaRPr sz="1800"/>
          </a:p>
          <a:p>
            <a:pPr marL="0" lvl="0" indent="0" rtl="0">
              <a:lnSpc>
                <a:spcPct val="115000"/>
              </a:lnSpc>
              <a:spcBef>
                <a:spcPts val="0"/>
              </a:spcBef>
              <a:spcAft>
                <a:spcPts val="0"/>
              </a:spcAft>
              <a:buNone/>
            </a:pPr>
            <a:endParaRPr sz="1800"/>
          </a:p>
          <a:p>
            <a:pPr marL="0" lvl="0" indent="0" rtl="0">
              <a:lnSpc>
                <a:spcPct val="115000"/>
              </a:lnSpc>
              <a:spcBef>
                <a:spcPts val="0"/>
              </a:spcBef>
              <a:spcAft>
                <a:spcPts val="0"/>
              </a:spcAft>
              <a:buNone/>
            </a:pPr>
            <a:endParaRPr sz="2000"/>
          </a:p>
          <a:p>
            <a:pPr marL="0" lvl="0" indent="0" rtl="0">
              <a:lnSpc>
                <a:spcPct val="115000"/>
              </a:lnSpc>
              <a:spcBef>
                <a:spcPts val="0"/>
              </a:spcBef>
              <a:spcAft>
                <a:spcPts val="0"/>
              </a:spcAft>
              <a:buClr>
                <a:schemeClr val="dk1"/>
              </a:buClr>
              <a:buSzPts val="1100"/>
              <a:buFont typeface="Arial"/>
              <a:buNone/>
            </a:pPr>
            <a:endParaRPr sz="2000"/>
          </a:p>
          <a:p>
            <a:pPr marL="0" lvl="0" indent="0">
              <a:spcBef>
                <a:spcPts val="0"/>
              </a:spcBef>
              <a:spcAft>
                <a:spcPts val="1200"/>
              </a:spcAft>
              <a:buNone/>
            </a:pPr>
            <a:endParaRPr/>
          </a:p>
        </p:txBody>
      </p:sp>
      <p:pic>
        <p:nvPicPr>
          <p:cNvPr id="263" name="Shape 263"/>
          <p:cNvPicPr preferRelativeResize="0"/>
          <p:nvPr/>
        </p:nvPicPr>
        <p:blipFill>
          <a:blip r:embed="rId3">
            <a:alphaModFix/>
          </a:blip>
          <a:stretch>
            <a:fillRect/>
          </a:stretch>
        </p:blipFill>
        <p:spPr>
          <a:xfrm>
            <a:off x="3008450" y="1714800"/>
            <a:ext cx="2730000" cy="1213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body" idx="1"/>
          </p:nvPr>
        </p:nvSpPr>
        <p:spPr>
          <a:xfrm>
            <a:off x="227025" y="168799"/>
            <a:ext cx="8691600" cy="4401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t>Sentiment Analysis </a:t>
            </a:r>
            <a:endParaRPr sz="1800" b="1"/>
          </a:p>
          <a:p>
            <a:pPr marL="457200" lvl="0" indent="-342900" rtl="0">
              <a:lnSpc>
                <a:spcPct val="115000"/>
              </a:lnSpc>
              <a:spcBef>
                <a:spcPts val="0"/>
              </a:spcBef>
              <a:spcAft>
                <a:spcPts val="0"/>
              </a:spcAft>
              <a:buSzPts val="1800"/>
              <a:buChar char="●"/>
            </a:pPr>
            <a:r>
              <a:rPr lang="en" sz="1800"/>
              <a:t>Sentiment analysis has been done using TextBlob - Python library for processing textual data</a:t>
            </a:r>
            <a:endParaRPr sz="1800"/>
          </a:p>
          <a:p>
            <a:pPr marL="457200" lvl="0" indent="-342900" rtl="0">
              <a:lnSpc>
                <a:spcPct val="115000"/>
              </a:lnSpc>
              <a:spcBef>
                <a:spcPts val="0"/>
              </a:spcBef>
              <a:spcAft>
                <a:spcPts val="0"/>
              </a:spcAft>
              <a:buSzPts val="1800"/>
              <a:buChar char="●"/>
            </a:pPr>
            <a:r>
              <a:rPr lang="en" sz="1800"/>
              <a:t>The sentiment function of TextBlob returns the polarity </a:t>
            </a:r>
            <a:endParaRPr sz="1800"/>
          </a:p>
          <a:p>
            <a:pPr marL="457200" lvl="0" indent="-342900" rtl="0">
              <a:lnSpc>
                <a:spcPct val="115000"/>
              </a:lnSpc>
              <a:spcBef>
                <a:spcPts val="0"/>
              </a:spcBef>
              <a:spcAft>
                <a:spcPts val="0"/>
              </a:spcAft>
              <a:buSzPts val="1800"/>
              <a:buChar char="●"/>
            </a:pPr>
            <a:r>
              <a:rPr lang="en" sz="1800">
                <a:solidFill>
                  <a:srgbClr val="080E14"/>
                </a:solidFill>
                <a:highlight>
                  <a:srgbClr val="FFFFFF"/>
                </a:highlight>
              </a:rPr>
              <a:t>Polarity is float which lies in the range of [-1,1] </a:t>
            </a:r>
            <a:endParaRPr sz="1800">
              <a:solidFill>
                <a:srgbClr val="080E14"/>
              </a:solidFill>
              <a:highlight>
                <a:srgbClr val="FFFFFF"/>
              </a:highlight>
            </a:endParaRPr>
          </a:p>
          <a:p>
            <a:pPr marL="457200" lvl="0" indent="-342900" rtl="0">
              <a:lnSpc>
                <a:spcPct val="115000"/>
              </a:lnSpc>
              <a:spcBef>
                <a:spcPts val="0"/>
              </a:spcBef>
              <a:spcAft>
                <a:spcPts val="0"/>
              </a:spcAft>
              <a:buSzPts val="1800"/>
              <a:buChar char="●"/>
            </a:pPr>
            <a:r>
              <a:rPr lang="en" sz="1800">
                <a:solidFill>
                  <a:srgbClr val="080E14"/>
                </a:solidFill>
                <a:highlight>
                  <a:srgbClr val="FFFFFF"/>
                </a:highlight>
              </a:rPr>
              <a:t> 1 - positive statement and 0 - negative statement</a:t>
            </a:r>
            <a:endParaRPr sz="1800"/>
          </a:p>
          <a:p>
            <a:pPr marL="0" lvl="0" indent="0" rtl="0">
              <a:lnSpc>
                <a:spcPct val="115000"/>
              </a:lnSpc>
              <a:spcBef>
                <a:spcPts val="0"/>
              </a:spcBef>
              <a:spcAft>
                <a:spcPts val="0"/>
              </a:spcAft>
              <a:buClr>
                <a:schemeClr val="dk1"/>
              </a:buClr>
              <a:buSzPts val="1100"/>
              <a:buFont typeface="Arial"/>
              <a:buNone/>
            </a:pPr>
            <a:endParaRPr sz="2400" b="1"/>
          </a:p>
        </p:txBody>
      </p:sp>
      <p:pic>
        <p:nvPicPr>
          <p:cNvPr id="269" name="Shape 269"/>
          <p:cNvPicPr preferRelativeResize="0"/>
          <p:nvPr/>
        </p:nvPicPr>
        <p:blipFill>
          <a:blip r:embed="rId3">
            <a:alphaModFix/>
          </a:blip>
          <a:stretch>
            <a:fillRect/>
          </a:stretch>
        </p:blipFill>
        <p:spPr>
          <a:xfrm>
            <a:off x="712175" y="2381550"/>
            <a:ext cx="7926275" cy="2439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Shape 274"/>
          <p:cNvSpPr txBox="1">
            <a:spLocks noGrp="1"/>
          </p:cNvSpPr>
          <p:nvPr>
            <p:ph type="body" idx="1"/>
          </p:nvPr>
        </p:nvSpPr>
        <p:spPr>
          <a:xfrm>
            <a:off x="227025" y="168799"/>
            <a:ext cx="8691600" cy="44016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Sentiment Analysis</a:t>
            </a:r>
            <a:endParaRPr sz="1800" b="1"/>
          </a:p>
          <a:p>
            <a:pPr marL="457200" lvl="0" indent="-330200">
              <a:spcBef>
                <a:spcPts val="0"/>
              </a:spcBef>
              <a:spcAft>
                <a:spcPts val="0"/>
              </a:spcAft>
              <a:buSzPts val="1600"/>
              <a:buChar char="●"/>
            </a:pPr>
            <a:r>
              <a:rPr lang="en"/>
              <a:t>SA indicates the polarity of the tweet - positive(1) or negative(0)</a:t>
            </a:r>
            <a:endParaRPr/>
          </a:p>
        </p:txBody>
      </p:sp>
      <p:pic>
        <p:nvPicPr>
          <p:cNvPr id="275" name="Shape 275"/>
          <p:cNvPicPr preferRelativeResize="0"/>
          <p:nvPr/>
        </p:nvPicPr>
        <p:blipFill>
          <a:blip r:embed="rId3">
            <a:alphaModFix/>
          </a:blip>
          <a:stretch>
            <a:fillRect/>
          </a:stretch>
        </p:blipFill>
        <p:spPr>
          <a:xfrm>
            <a:off x="70825" y="1102300"/>
            <a:ext cx="8743424" cy="3681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227025" y="168800"/>
            <a:ext cx="8691600" cy="44013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Sentiment Analysis Output - Textblob</a:t>
            </a:r>
            <a:endParaRPr sz="1800" b="1"/>
          </a:p>
          <a:p>
            <a:pPr marL="0" lvl="0" indent="0">
              <a:spcBef>
                <a:spcPts val="0"/>
              </a:spcBef>
              <a:spcAft>
                <a:spcPts val="1200"/>
              </a:spcAft>
              <a:buNone/>
            </a:pPr>
            <a:endParaRPr/>
          </a:p>
        </p:txBody>
      </p:sp>
      <p:pic>
        <p:nvPicPr>
          <p:cNvPr id="281" name="Shape 281"/>
          <p:cNvPicPr preferRelativeResize="0"/>
          <p:nvPr/>
        </p:nvPicPr>
        <p:blipFill>
          <a:blip r:embed="rId3">
            <a:alphaModFix/>
          </a:blip>
          <a:stretch>
            <a:fillRect/>
          </a:stretch>
        </p:blipFill>
        <p:spPr>
          <a:xfrm>
            <a:off x="227025" y="1184325"/>
            <a:ext cx="8754323" cy="2980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body" idx="1"/>
          </p:nvPr>
        </p:nvSpPr>
        <p:spPr>
          <a:xfrm>
            <a:off x="227025" y="129250"/>
            <a:ext cx="8691600" cy="444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Sentiment Analysis Output - Textblob</a:t>
            </a:r>
            <a:endParaRPr sz="1800" b="1"/>
          </a:p>
          <a:p>
            <a:pPr marL="0" lvl="0" indent="0" algn="ctr" rtl="0">
              <a:spcBef>
                <a:spcPts val="1200"/>
              </a:spcBef>
              <a:spcAft>
                <a:spcPts val="0"/>
              </a:spcAft>
              <a:buNone/>
            </a:pPr>
            <a:endParaRPr sz="2400" b="1"/>
          </a:p>
          <a:p>
            <a:pPr marL="0" lvl="0" indent="0" algn="l" rtl="0">
              <a:spcBef>
                <a:spcPts val="1200"/>
              </a:spcBef>
              <a:spcAft>
                <a:spcPts val="0"/>
              </a:spcAft>
              <a:buNone/>
            </a:pPr>
            <a:endParaRPr sz="2400" b="1"/>
          </a:p>
          <a:p>
            <a:pPr marL="0" lvl="0" indent="0">
              <a:spcBef>
                <a:spcPts val="1200"/>
              </a:spcBef>
              <a:spcAft>
                <a:spcPts val="1200"/>
              </a:spcAft>
              <a:buNone/>
            </a:pPr>
            <a:endParaRPr sz="2000" b="1"/>
          </a:p>
        </p:txBody>
      </p:sp>
      <p:pic>
        <p:nvPicPr>
          <p:cNvPr id="287" name="Shape 287"/>
          <p:cNvPicPr preferRelativeResize="0"/>
          <p:nvPr/>
        </p:nvPicPr>
        <p:blipFill>
          <a:blip r:embed="rId3">
            <a:alphaModFix/>
          </a:blip>
          <a:stretch>
            <a:fillRect/>
          </a:stretch>
        </p:blipFill>
        <p:spPr>
          <a:xfrm>
            <a:off x="1041900" y="714375"/>
            <a:ext cx="6963500" cy="3714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Shape 292"/>
          <p:cNvSpPr txBox="1">
            <a:spLocks noGrp="1"/>
          </p:cNvSpPr>
          <p:nvPr>
            <p:ph type="body" idx="1"/>
          </p:nvPr>
        </p:nvSpPr>
        <p:spPr>
          <a:xfrm>
            <a:off x="227025" y="142424"/>
            <a:ext cx="8691600" cy="44280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t>Sentiment Analysis - VADER</a:t>
            </a:r>
            <a:endParaRPr sz="2400" b="1"/>
          </a:p>
          <a:p>
            <a:pPr marL="457200" lvl="0" indent="-342900" rtl="0">
              <a:lnSpc>
                <a:spcPct val="115000"/>
              </a:lnSpc>
              <a:spcBef>
                <a:spcPts val="0"/>
              </a:spcBef>
              <a:spcAft>
                <a:spcPts val="0"/>
              </a:spcAft>
              <a:buSzPts val="1800"/>
              <a:buChar char="●"/>
            </a:pPr>
            <a:r>
              <a:rPr lang="en" sz="1800"/>
              <a:t>Sentiment analysis has been done using VADER as well</a:t>
            </a:r>
            <a:endParaRPr sz="1800"/>
          </a:p>
          <a:p>
            <a:pPr marL="0" lvl="0" indent="0" rtl="0">
              <a:lnSpc>
                <a:spcPct val="115000"/>
              </a:lnSpc>
              <a:spcBef>
                <a:spcPts val="0"/>
              </a:spcBef>
              <a:spcAft>
                <a:spcPts val="0"/>
              </a:spcAft>
              <a:buNone/>
            </a:pPr>
            <a:endParaRPr sz="1800"/>
          </a:p>
          <a:p>
            <a:pPr marL="0" lvl="0" indent="0" algn="ctr" rtl="0">
              <a:lnSpc>
                <a:spcPct val="115000"/>
              </a:lnSpc>
              <a:spcBef>
                <a:spcPts val="0"/>
              </a:spcBef>
              <a:spcAft>
                <a:spcPts val="0"/>
              </a:spcAft>
              <a:buClr>
                <a:schemeClr val="dk1"/>
              </a:buClr>
              <a:buSzPts val="1100"/>
              <a:buFont typeface="Arial"/>
              <a:buNone/>
            </a:pPr>
            <a:endParaRPr sz="2400" b="1"/>
          </a:p>
        </p:txBody>
      </p:sp>
      <p:pic>
        <p:nvPicPr>
          <p:cNvPr id="293" name="Shape 293"/>
          <p:cNvPicPr preferRelativeResize="0"/>
          <p:nvPr/>
        </p:nvPicPr>
        <p:blipFill>
          <a:blip r:embed="rId3">
            <a:alphaModFix/>
          </a:blip>
          <a:stretch>
            <a:fillRect/>
          </a:stretch>
        </p:blipFill>
        <p:spPr>
          <a:xfrm>
            <a:off x="105500" y="1329400"/>
            <a:ext cx="8813123" cy="3102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Shape 298"/>
          <p:cNvSpPr txBox="1">
            <a:spLocks noGrp="1"/>
          </p:cNvSpPr>
          <p:nvPr>
            <p:ph type="body" idx="1"/>
          </p:nvPr>
        </p:nvSpPr>
        <p:spPr>
          <a:xfrm>
            <a:off x="227025" y="179874"/>
            <a:ext cx="8691600" cy="4390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Sentiment Analysis Output - VADER</a:t>
            </a:r>
            <a:endParaRPr/>
          </a:p>
        </p:txBody>
      </p:sp>
      <p:pic>
        <p:nvPicPr>
          <p:cNvPr id="299" name="Shape 299"/>
          <p:cNvPicPr preferRelativeResize="0"/>
          <p:nvPr/>
        </p:nvPicPr>
        <p:blipFill>
          <a:blip r:embed="rId3">
            <a:alphaModFix/>
          </a:blip>
          <a:stretch>
            <a:fillRect/>
          </a:stretch>
        </p:blipFill>
        <p:spPr>
          <a:xfrm>
            <a:off x="382475" y="1223900"/>
            <a:ext cx="8361476" cy="2941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p:nvPr/>
        </p:nvSpPr>
        <p:spPr>
          <a:xfrm>
            <a:off x="131875" y="221575"/>
            <a:ext cx="8823000" cy="4418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rPr>
              <a:t>Sentiment Analysis Output - VADER</a:t>
            </a:r>
            <a:endParaRPr sz="2400" b="1">
              <a:solidFill>
                <a:schemeClr val="dk1"/>
              </a:solidFill>
            </a:endParaRPr>
          </a:p>
          <a:p>
            <a:pPr marL="0" lvl="0" indent="0" algn="ctr" rtl="0">
              <a:lnSpc>
                <a:spcPct val="115000"/>
              </a:lnSpc>
              <a:spcBef>
                <a:spcPts val="0"/>
              </a:spcBef>
              <a:spcAft>
                <a:spcPts val="0"/>
              </a:spcAft>
              <a:buClr>
                <a:schemeClr val="dk1"/>
              </a:buClr>
              <a:buSzPts val="1100"/>
              <a:buFont typeface="Arial"/>
              <a:buNone/>
            </a:pPr>
            <a:endParaRPr sz="2400" b="1">
              <a:solidFill>
                <a:schemeClr val="dk1"/>
              </a:solidFill>
            </a:endParaRPr>
          </a:p>
        </p:txBody>
      </p:sp>
      <p:pic>
        <p:nvPicPr>
          <p:cNvPr id="305" name="Shape 305"/>
          <p:cNvPicPr preferRelativeResize="0"/>
          <p:nvPr/>
        </p:nvPicPr>
        <p:blipFill>
          <a:blip r:embed="rId3">
            <a:alphaModFix/>
          </a:blip>
          <a:stretch>
            <a:fillRect/>
          </a:stretch>
        </p:blipFill>
        <p:spPr>
          <a:xfrm>
            <a:off x="842975" y="815050"/>
            <a:ext cx="7458049" cy="39037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0" name="Shape 310"/>
          <p:cNvSpPr txBox="1"/>
          <p:nvPr/>
        </p:nvSpPr>
        <p:spPr>
          <a:xfrm>
            <a:off x="131875" y="221575"/>
            <a:ext cx="8823000" cy="4418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rPr>
              <a:t>Sentiment Analysis Output - VADER</a:t>
            </a:r>
            <a:endParaRPr sz="2400" b="1">
              <a:solidFill>
                <a:schemeClr val="dk1"/>
              </a:solidFill>
            </a:endParaRPr>
          </a:p>
          <a:p>
            <a:pPr marL="0" lvl="0" indent="0" algn="ctr" rtl="0">
              <a:lnSpc>
                <a:spcPct val="115000"/>
              </a:lnSpc>
              <a:spcBef>
                <a:spcPts val="0"/>
              </a:spcBef>
              <a:spcAft>
                <a:spcPts val="0"/>
              </a:spcAft>
              <a:buClr>
                <a:schemeClr val="dk1"/>
              </a:buClr>
              <a:buSzPts val="1100"/>
              <a:buFont typeface="Arial"/>
              <a:buNone/>
            </a:pPr>
            <a:endParaRPr sz="2400" b="1">
              <a:solidFill>
                <a:schemeClr val="dk1"/>
              </a:solidFill>
            </a:endParaRPr>
          </a:p>
        </p:txBody>
      </p:sp>
      <p:graphicFrame>
        <p:nvGraphicFramePr>
          <p:cNvPr id="311" name="Shape 311"/>
          <p:cNvGraphicFramePr/>
          <p:nvPr/>
        </p:nvGraphicFramePr>
        <p:xfrm>
          <a:off x="952500" y="1809750"/>
          <a:ext cx="3000000" cy="3000000"/>
        </p:xfrm>
        <a:graphic>
          <a:graphicData uri="http://schemas.openxmlformats.org/drawingml/2006/table">
            <a:tbl>
              <a:tblPr>
                <a:noFill/>
                <a:tableStyleId>{D9DABF1A-F3AF-4501-9CA2-474CD873A9D8}</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spcBef>
                          <a:spcPts val="0"/>
                        </a:spcBef>
                        <a:spcAft>
                          <a:spcPts val="0"/>
                        </a:spcAft>
                        <a:buNone/>
                      </a:pPr>
                      <a:r>
                        <a:rPr lang="en"/>
                        <a:t>Airlines</a:t>
                      </a:r>
                      <a:endParaRPr/>
                    </a:p>
                  </a:txBody>
                  <a:tcPr marL="91425" marR="91425" marT="91425" marB="91425"/>
                </a:tc>
                <a:tc>
                  <a:txBody>
                    <a:bodyPr/>
                    <a:lstStyle/>
                    <a:p>
                      <a:pPr marL="0" lvl="0" indent="0">
                        <a:spcBef>
                          <a:spcPts val="0"/>
                        </a:spcBef>
                        <a:spcAft>
                          <a:spcPts val="0"/>
                        </a:spcAft>
                        <a:buNone/>
                      </a:pPr>
                      <a:r>
                        <a:rPr lang="en"/>
                        <a:t>Positive Sentiment</a:t>
                      </a:r>
                      <a:endParaRPr/>
                    </a:p>
                  </a:txBody>
                  <a:tcPr marL="91425" marR="91425" marT="91425" marB="91425"/>
                </a:tc>
                <a:tc>
                  <a:txBody>
                    <a:bodyPr/>
                    <a:lstStyle/>
                    <a:p>
                      <a:pPr marL="0" lvl="0" indent="0">
                        <a:spcBef>
                          <a:spcPts val="0"/>
                        </a:spcBef>
                        <a:spcAft>
                          <a:spcPts val="0"/>
                        </a:spcAft>
                        <a:buNone/>
                      </a:pPr>
                      <a:r>
                        <a:rPr lang="en"/>
                        <a:t>Negative </a:t>
                      </a:r>
                      <a:r>
                        <a:rPr lang="en">
                          <a:solidFill>
                            <a:schemeClr val="dk1"/>
                          </a:solidFill>
                        </a:rPr>
                        <a:t>Sentiment</a:t>
                      </a:r>
                      <a:endParaRPr/>
                    </a:p>
                  </a:txBody>
                  <a:tcPr marL="91425" marR="91425" marT="91425" marB="91425"/>
                </a:tc>
                <a:tc>
                  <a:txBody>
                    <a:bodyPr/>
                    <a:lstStyle/>
                    <a:p>
                      <a:pPr marL="0" lvl="0" indent="0">
                        <a:spcBef>
                          <a:spcPts val="0"/>
                        </a:spcBef>
                        <a:spcAft>
                          <a:spcPts val="0"/>
                        </a:spcAft>
                        <a:buNone/>
                      </a:pPr>
                      <a:r>
                        <a:rPr lang="en"/>
                        <a:t>Neutral </a:t>
                      </a:r>
                      <a:r>
                        <a:rPr lang="en">
                          <a:solidFill>
                            <a:schemeClr val="dk1"/>
                          </a:solidFill>
                        </a:rPr>
                        <a:t>Sentiment</a:t>
                      </a:r>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spcBef>
                          <a:spcPts val="0"/>
                        </a:spcBef>
                        <a:spcAft>
                          <a:spcPts val="0"/>
                        </a:spcAft>
                        <a:buNone/>
                      </a:pPr>
                      <a:r>
                        <a:rPr lang="en"/>
                        <a:t>UA</a:t>
                      </a:r>
                      <a:endParaRPr/>
                    </a:p>
                  </a:txBody>
                  <a:tcPr marL="91425" marR="91425" marT="91425" marB="91425"/>
                </a:tc>
                <a:tc>
                  <a:txBody>
                    <a:bodyPr/>
                    <a:lstStyle/>
                    <a:p>
                      <a:pPr marL="0" lvl="0" indent="0">
                        <a:spcBef>
                          <a:spcPts val="0"/>
                        </a:spcBef>
                        <a:spcAft>
                          <a:spcPts val="0"/>
                        </a:spcAft>
                        <a:buNone/>
                      </a:pPr>
                      <a:r>
                        <a:rPr lang="en"/>
                        <a:t>8%</a:t>
                      </a:r>
                      <a:endParaRPr/>
                    </a:p>
                  </a:txBody>
                  <a:tcPr marL="91425" marR="91425" marT="91425" marB="91425"/>
                </a:tc>
                <a:tc>
                  <a:txBody>
                    <a:bodyPr/>
                    <a:lstStyle/>
                    <a:p>
                      <a:pPr marL="0" lvl="0" indent="0">
                        <a:spcBef>
                          <a:spcPts val="0"/>
                        </a:spcBef>
                        <a:spcAft>
                          <a:spcPts val="0"/>
                        </a:spcAft>
                        <a:buNone/>
                      </a:pPr>
                      <a:r>
                        <a:rPr lang="en"/>
                        <a:t>54%</a:t>
                      </a:r>
                      <a:endParaRPr/>
                    </a:p>
                  </a:txBody>
                  <a:tcPr marL="91425" marR="91425" marT="91425" marB="91425"/>
                </a:tc>
                <a:tc>
                  <a:txBody>
                    <a:bodyPr/>
                    <a:lstStyle/>
                    <a:p>
                      <a:pPr marL="0" lvl="0" indent="0">
                        <a:spcBef>
                          <a:spcPts val="0"/>
                        </a:spcBef>
                        <a:spcAft>
                          <a:spcPts val="0"/>
                        </a:spcAft>
                        <a:buNone/>
                      </a:pPr>
                      <a:r>
                        <a:rPr lang="en"/>
                        <a:t>38%</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spcBef>
                          <a:spcPts val="0"/>
                        </a:spcBef>
                        <a:spcAft>
                          <a:spcPts val="0"/>
                        </a:spcAft>
                        <a:buNone/>
                      </a:pPr>
                      <a:r>
                        <a:rPr lang="en"/>
                        <a:t>Southwest</a:t>
                      </a:r>
                      <a:endParaRPr/>
                    </a:p>
                  </a:txBody>
                  <a:tcPr marL="91425" marR="91425" marT="91425" marB="91425"/>
                </a:tc>
                <a:tc>
                  <a:txBody>
                    <a:bodyPr/>
                    <a:lstStyle/>
                    <a:p>
                      <a:pPr marL="0" lvl="0" indent="0">
                        <a:spcBef>
                          <a:spcPts val="0"/>
                        </a:spcBef>
                        <a:spcAft>
                          <a:spcPts val="0"/>
                        </a:spcAft>
                        <a:buNone/>
                      </a:pPr>
                      <a:r>
                        <a:rPr lang="en"/>
                        <a:t>13%</a:t>
                      </a:r>
                      <a:endParaRPr/>
                    </a:p>
                  </a:txBody>
                  <a:tcPr marL="91425" marR="91425" marT="91425" marB="91425"/>
                </a:tc>
                <a:tc>
                  <a:txBody>
                    <a:bodyPr/>
                    <a:lstStyle/>
                    <a:p>
                      <a:pPr marL="0" lvl="0" indent="0">
                        <a:spcBef>
                          <a:spcPts val="0"/>
                        </a:spcBef>
                        <a:spcAft>
                          <a:spcPts val="0"/>
                        </a:spcAft>
                        <a:buNone/>
                      </a:pPr>
                      <a:r>
                        <a:rPr lang="en"/>
                        <a:t>58%</a:t>
                      </a:r>
                      <a:endParaRPr/>
                    </a:p>
                  </a:txBody>
                  <a:tcPr marL="91425" marR="91425" marT="91425" marB="91425"/>
                </a:tc>
                <a:tc>
                  <a:txBody>
                    <a:bodyPr/>
                    <a:lstStyle/>
                    <a:p>
                      <a:pPr marL="0" lvl="0" indent="0">
                        <a:spcBef>
                          <a:spcPts val="0"/>
                        </a:spcBef>
                        <a:spcAft>
                          <a:spcPts val="0"/>
                        </a:spcAft>
                        <a:buNone/>
                      </a:pPr>
                      <a:r>
                        <a:rPr lang="en"/>
                        <a:t>29%</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spcBef>
                          <a:spcPts val="0"/>
                        </a:spcBef>
                        <a:spcAft>
                          <a:spcPts val="0"/>
                        </a:spcAft>
                        <a:buNone/>
                      </a:pPr>
                      <a:r>
                        <a:rPr lang="en"/>
                        <a:t>Virgin America</a:t>
                      </a:r>
                      <a:endParaRPr/>
                    </a:p>
                  </a:txBody>
                  <a:tcPr marL="91425" marR="91425" marT="91425" marB="91425"/>
                </a:tc>
                <a:tc>
                  <a:txBody>
                    <a:bodyPr/>
                    <a:lstStyle/>
                    <a:p>
                      <a:pPr marL="0" lvl="0" indent="0">
                        <a:spcBef>
                          <a:spcPts val="0"/>
                        </a:spcBef>
                        <a:spcAft>
                          <a:spcPts val="0"/>
                        </a:spcAft>
                        <a:buNone/>
                      </a:pPr>
                      <a:r>
                        <a:rPr lang="en"/>
                        <a:t>13%</a:t>
                      </a:r>
                      <a:endParaRPr/>
                    </a:p>
                  </a:txBody>
                  <a:tcPr marL="91425" marR="91425" marT="91425" marB="91425"/>
                </a:tc>
                <a:tc>
                  <a:txBody>
                    <a:bodyPr/>
                    <a:lstStyle/>
                    <a:p>
                      <a:pPr marL="0" lvl="0" indent="0">
                        <a:spcBef>
                          <a:spcPts val="0"/>
                        </a:spcBef>
                        <a:spcAft>
                          <a:spcPts val="0"/>
                        </a:spcAft>
                        <a:buNone/>
                      </a:pPr>
                      <a:r>
                        <a:rPr lang="en"/>
                        <a:t>62%</a:t>
                      </a:r>
                      <a:endParaRPr/>
                    </a:p>
                  </a:txBody>
                  <a:tcPr marL="91425" marR="91425" marT="91425" marB="91425"/>
                </a:tc>
                <a:tc>
                  <a:txBody>
                    <a:bodyPr/>
                    <a:lstStyle/>
                    <a:p>
                      <a:pPr marL="0" lvl="0" indent="0">
                        <a:spcBef>
                          <a:spcPts val="0"/>
                        </a:spcBef>
                        <a:spcAft>
                          <a:spcPts val="0"/>
                        </a:spcAft>
                        <a:buNone/>
                      </a:pPr>
                      <a:r>
                        <a:rPr lang="en"/>
                        <a:t>25</a:t>
                      </a:r>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Shape 205"/>
          <p:cNvSpPr txBox="1">
            <a:spLocks noGrp="1"/>
          </p:cNvSpPr>
          <p:nvPr>
            <p:ph type="body" idx="1"/>
          </p:nvPr>
        </p:nvSpPr>
        <p:spPr>
          <a:xfrm>
            <a:off x="227013" y="834082"/>
            <a:ext cx="8691600" cy="3736200"/>
          </a:xfrm>
          <a:prstGeom prst="rect">
            <a:avLst/>
          </a:prstGeom>
          <a:noFill/>
          <a:ln>
            <a:noFill/>
          </a:ln>
        </p:spPr>
        <p:txBody>
          <a:bodyPr spcFirstLastPara="1" wrap="square" lIns="91425" tIns="45700" rIns="91425" bIns="45700" anchor="t" anchorCtr="0">
            <a:noAutofit/>
          </a:bodyPr>
          <a:lstStyle/>
          <a:p>
            <a:pPr marL="0" lvl="0" indent="0" algn="ctr" rtl="0">
              <a:lnSpc>
                <a:spcPct val="115000"/>
              </a:lnSpc>
              <a:spcBef>
                <a:spcPts val="0"/>
              </a:spcBef>
              <a:spcAft>
                <a:spcPts val="0"/>
              </a:spcAft>
              <a:buClr>
                <a:schemeClr val="dk1"/>
              </a:buClr>
              <a:buSzPts val="1100"/>
              <a:buFont typeface="Arial"/>
              <a:buNone/>
            </a:pPr>
            <a:endParaRPr sz="2400" b="1"/>
          </a:p>
          <a:p>
            <a:pPr marL="0" lvl="0" indent="0" algn="ctr" rtl="0">
              <a:lnSpc>
                <a:spcPct val="115000"/>
              </a:lnSpc>
              <a:spcBef>
                <a:spcPts val="0"/>
              </a:spcBef>
              <a:spcAft>
                <a:spcPts val="0"/>
              </a:spcAft>
              <a:buClr>
                <a:schemeClr val="dk1"/>
              </a:buClr>
              <a:buSzPts val="1100"/>
              <a:buFont typeface="Arial"/>
              <a:buNone/>
            </a:pPr>
            <a:endParaRPr sz="2400" b="1"/>
          </a:p>
          <a:p>
            <a:pPr marL="0" lvl="0" indent="0" algn="ctr" rtl="0">
              <a:lnSpc>
                <a:spcPct val="115000"/>
              </a:lnSpc>
              <a:spcBef>
                <a:spcPts val="0"/>
              </a:spcBef>
              <a:spcAft>
                <a:spcPts val="0"/>
              </a:spcAft>
              <a:buClr>
                <a:schemeClr val="dk1"/>
              </a:buClr>
              <a:buSzPts val="1100"/>
              <a:buFont typeface="Arial"/>
              <a:buNone/>
            </a:pPr>
            <a:r>
              <a:rPr lang="en" sz="2400" b="1"/>
              <a:t>Team Members -</a:t>
            </a:r>
            <a:endParaRPr sz="2400" b="1"/>
          </a:p>
          <a:p>
            <a:pPr marL="0" lvl="0" indent="0" algn="ctr" rtl="0">
              <a:lnSpc>
                <a:spcPct val="115000"/>
              </a:lnSpc>
              <a:spcBef>
                <a:spcPts val="0"/>
              </a:spcBef>
              <a:spcAft>
                <a:spcPts val="0"/>
              </a:spcAft>
              <a:buClr>
                <a:schemeClr val="dk1"/>
              </a:buClr>
              <a:buSzPts val="1100"/>
              <a:buFont typeface="Arial"/>
              <a:buNone/>
            </a:pPr>
            <a:r>
              <a:rPr lang="en" sz="2400" b="1"/>
              <a:t>Paresh Maheshwari</a:t>
            </a:r>
            <a:endParaRPr sz="2400" b="1"/>
          </a:p>
          <a:p>
            <a:pPr marL="0" lvl="0" indent="0" algn="ctr" rtl="0">
              <a:lnSpc>
                <a:spcPct val="115000"/>
              </a:lnSpc>
              <a:spcBef>
                <a:spcPts val="0"/>
              </a:spcBef>
              <a:spcAft>
                <a:spcPts val="0"/>
              </a:spcAft>
              <a:buClr>
                <a:schemeClr val="dk1"/>
              </a:buClr>
              <a:buSzPts val="1100"/>
              <a:buFont typeface="Arial"/>
              <a:buNone/>
            </a:pPr>
            <a:r>
              <a:rPr lang="en" sz="2400" b="1"/>
              <a:t>Juhi Gurbani</a:t>
            </a:r>
            <a:endParaRPr sz="2400" b="1"/>
          </a:p>
          <a:p>
            <a:pPr marL="0" lvl="0" indent="0" algn="ctr" rtl="0">
              <a:spcBef>
                <a:spcPts val="0"/>
              </a:spcBef>
              <a:spcAft>
                <a:spcPts val="0"/>
              </a:spcAft>
              <a:buClr>
                <a:schemeClr val="dk1"/>
              </a:buClr>
              <a:buSzPts val="1100"/>
              <a:buFont typeface="Arial"/>
              <a:buNone/>
            </a:pPr>
            <a:r>
              <a:rPr lang="en" sz="2400" b="1"/>
              <a:t>Rishabh Jain</a:t>
            </a:r>
            <a:endParaRPr sz="2400"/>
          </a:p>
          <a:p>
            <a:pPr marL="285750" marR="0" lvl="0" indent="-184150" algn="l" rtl="0">
              <a:spcBef>
                <a:spcPts val="0"/>
              </a:spcBef>
              <a:spcAft>
                <a:spcPts val="0"/>
              </a:spcAft>
              <a:buClr>
                <a:schemeClr val="dk1"/>
              </a:buClr>
              <a:buSzPts val="1600"/>
              <a:buFont typeface="Arial"/>
              <a:buNone/>
            </a:pPr>
            <a:endParaRPr/>
          </a:p>
        </p:txBody>
      </p:sp>
      <p:sp>
        <p:nvSpPr>
          <p:cNvPr id="206" name="Shape 206"/>
          <p:cNvSpPr txBox="1">
            <a:spLocks noGrp="1"/>
          </p:cNvSpPr>
          <p:nvPr>
            <p:ph type="sldNum" idx="12"/>
          </p:nvPr>
        </p:nvSpPr>
        <p:spPr>
          <a:xfrm>
            <a:off x="8546351" y="4845705"/>
            <a:ext cx="476623" cy="273844"/>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rgbClr val="000000"/>
              </a:buClr>
              <a:buFont typeface="Arial"/>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Shape 316"/>
          <p:cNvSpPr txBox="1"/>
          <p:nvPr/>
        </p:nvSpPr>
        <p:spPr>
          <a:xfrm>
            <a:off x="131875" y="221575"/>
            <a:ext cx="8823000" cy="4418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solidFill>
                  <a:schemeClr val="dk1"/>
                </a:solidFill>
              </a:rPr>
              <a:t>Sentiment Analysis Output - VADER</a:t>
            </a:r>
            <a:endParaRPr sz="2400" b="1">
              <a:solidFill>
                <a:schemeClr val="dk1"/>
              </a:solidFill>
            </a:endParaRPr>
          </a:p>
          <a:p>
            <a:pPr marL="0" lvl="0" indent="0" algn="ctr" rtl="0">
              <a:lnSpc>
                <a:spcPct val="115000"/>
              </a:lnSpc>
              <a:spcBef>
                <a:spcPts val="0"/>
              </a:spcBef>
              <a:spcAft>
                <a:spcPts val="0"/>
              </a:spcAft>
              <a:buClr>
                <a:schemeClr val="dk1"/>
              </a:buClr>
              <a:buSzPts val="1100"/>
              <a:buFont typeface="Arial"/>
              <a:buNone/>
            </a:pPr>
            <a:endParaRPr sz="2400" b="1">
              <a:solidFill>
                <a:schemeClr val="dk1"/>
              </a:solidFill>
            </a:endParaRPr>
          </a:p>
        </p:txBody>
      </p:sp>
      <p:pic>
        <p:nvPicPr>
          <p:cNvPr id="317" name="Shape 317"/>
          <p:cNvPicPr preferRelativeResize="0"/>
          <p:nvPr/>
        </p:nvPicPr>
        <p:blipFill>
          <a:blip r:embed="rId3">
            <a:alphaModFix/>
          </a:blip>
          <a:stretch>
            <a:fillRect/>
          </a:stretch>
        </p:blipFill>
        <p:spPr>
          <a:xfrm>
            <a:off x="716725" y="768250"/>
            <a:ext cx="7743350" cy="38561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a:spLocks noGrp="1"/>
          </p:cNvSpPr>
          <p:nvPr>
            <p:ph type="body" idx="1"/>
          </p:nvPr>
        </p:nvSpPr>
        <p:spPr>
          <a:xfrm>
            <a:off x="227013" y="834082"/>
            <a:ext cx="8691600" cy="3736200"/>
          </a:xfrm>
          <a:prstGeom prst="rect">
            <a:avLst/>
          </a:prstGeom>
        </p:spPr>
        <p:txBody>
          <a:bodyPr spcFirstLastPara="1" wrap="square" lIns="91425" tIns="91425" rIns="91425" bIns="91425" anchor="t" anchorCtr="0">
            <a:noAutofit/>
          </a:bodyPr>
          <a:lstStyle/>
          <a:p>
            <a:pPr marL="0" lvl="0" indent="0">
              <a:spcBef>
                <a:spcPts val="0"/>
              </a:spcBef>
              <a:spcAft>
                <a:spcPts val="1200"/>
              </a:spcAft>
              <a:buNone/>
            </a:pPr>
            <a:endParaRPr/>
          </a:p>
        </p:txBody>
      </p:sp>
      <p:pic>
        <p:nvPicPr>
          <p:cNvPr id="323" name="Shape 323"/>
          <p:cNvPicPr preferRelativeResize="0"/>
          <p:nvPr/>
        </p:nvPicPr>
        <p:blipFill>
          <a:blip r:embed="rId3">
            <a:alphaModFix/>
          </a:blip>
          <a:stretch>
            <a:fillRect/>
          </a:stretch>
        </p:blipFill>
        <p:spPr>
          <a:xfrm>
            <a:off x="101050" y="293149"/>
            <a:ext cx="9144000" cy="415300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Shape 328"/>
          <p:cNvSpPr txBox="1">
            <a:spLocks noGrp="1"/>
          </p:cNvSpPr>
          <p:nvPr>
            <p:ph type="body" idx="1"/>
          </p:nvPr>
        </p:nvSpPr>
        <p:spPr>
          <a:xfrm>
            <a:off x="227025" y="195199"/>
            <a:ext cx="8691600" cy="437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VADER</a:t>
            </a:r>
            <a:endParaRPr sz="2400" b="1"/>
          </a:p>
          <a:p>
            <a:pPr marL="0" lvl="0" indent="0" algn="ctr" rtl="0">
              <a:spcBef>
                <a:spcPts val="1200"/>
              </a:spcBef>
              <a:spcAft>
                <a:spcPts val="0"/>
              </a:spcAft>
              <a:buNone/>
            </a:pPr>
            <a:endParaRPr sz="2400" b="1"/>
          </a:p>
          <a:p>
            <a:pPr marL="457200" lvl="0" indent="-330200" rtl="0">
              <a:spcBef>
                <a:spcPts val="1200"/>
              </a:spcBef>
              <a:spcAft>
                <a:spcPts val="0"/>
              </a:spcAft>
              <a:buSzPts val="1600"/>
              <a:buChar char="●"/>
            </a:pPr>
            <a:r>
              <a:rPr lang="en"/>
              <a:t>VADER as compared to TextBlob has a higher percentage of negative tweets.</a:t>
            </a:r>
            <a:endParaRPr/>
          </a:p>
          <a:p>
            <a:pPr marL="457200" lvl="0" indent="-330200" rtl="0">
              <a:spcBef>
                <a:spcPts val="0"/>
              </a:spcBef>
              <a:spcAft>
                <a:spcPts val="0"/>
              </a:spcAft>
              <a:buSzPts val="1600"/>
              <a:buChar char="●"/>
            </a:pPr>
            <a:r>
              <a:rPr lang="en"/>
              <a:t> It is because </a:t>
            </a:r>
            <a:r>
              <a:rPr lang="en">
                <a:solidFill>
                  <a:srgbClr val="333333"/>
                </a:solidFill>
                <a:highlight>
                  <a:srgbClr val="FFFFFF"/>
                </a:highlight>
              </a:rPr>
              <a:t>VADER doesn’t just do simple matching between the words in the text and in its lexicon. </a:t>
            </a:r>
            <a:endParaRPr>
              <a:solidFill>
                <a:srgbClr val="333333"/>
              </a:solidFill>
              <a:highlight>
                <a:srgbClr val="FFFFFF"/>
              </a:highlight>
            </a:endParaRPr>
          </a:p>
          <a:p>
            <a:pPr marL="457200" lvl="0" indent="-330200" rtl="0">
              <a:spcBef>
                <a:spcPts val="0"/>
              </a:spcBef>
              <a:spcAft>
                <a:spcPts val="0"/>
              </a:spcAft>
              <a:buSzPts val="1600"/>
              <a:buChar char="●"/>
            </a:pPr>
            <a:r>
              <a:rPr lang="en">
                <a:solidFill>
                  <a:srgbClr val="333333"/>
                </a:solidFill>
                <a:highlight>
                  <a:srgbClr val="FFFFFF"/>
                </a:highlight>
              </a:rPr>
              <a:t>It also considers certain things about the way the words are written as well as their context. </a:t>
            </a:r>
            <a:endParaRPr>
              <a:solidFill>
                <a:srgbClr val="333333"/>
              </a:solidFill>
              <a:highlight>
                <a:srgbClr val="FFFFFF"/>
              </a:highlight>
            </a:endParaRPr>
          </a:p>
          <a:p>
            <a:pPr marL="457200" lvl="0" indent="-330200" rtl="0">
              <a:spcBef>
                <a:spcPts val="0"/>
              </a:spcBef>
              <a:spcAft>
                <a:spcPts val="0"/>
              </a:spcAft>
              <a:buSzPts val="1600"/>
              <a:buChar char="●"/>
            </a:pPr>
            <a:r>
              <a:rPr lang="en"/>
              <a:t>VADER recognizes capitalization, which increases the intensity of both positive and negative words. </a:t>
            </a:r>
            <a:endParaRPr/>
          </a:p>
          <a:p>
            <a:pPr marL="457200" lvl="0" indent="-330200">
              <a:spcBef>
                <a:spcPts val="0"/>
              </a:spcBef>
              <a:spcAft>
                <a:spcPts val="0"/>
              </a:spcAft>
              <a:buSzPts val="1600"/>
              <a:buChar char="●"/>
            </a:pPr>
            <a:r>
              <a:rPr lang="en"/>
              <a:t>It also recognizes exclamation marks. For example, ‘extremely bad’ would increase the negative intensity of a sentence, but ‘bad’ would decrease it.</a:t>
            </a:r>
            <a:endParaRPr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Shape 333"/>
          <p:cNvSpPr txBox="1">
            <a:spLocks noGrp="1"/>
          </p:cNvSpPr>
          <p:nvPr>
            <p:ph type="body" idx="1"/>
          </p:nvPr>
        </p:nvSpPr>
        <p:spPr>
          <a:xfrm>
            <a:off x="227025" y="102874"/>
            <a:ext cx="8691600" cy="446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VADER ADVANTAGES</a:t>
            </a:r>
            <a:endParaRPr sz="2400" b="1"/>
          </a:p>
          <a:p>
            <a:pPr marL="0" lvl="0" indent="0" algn="ctr" rtl="0">
              <a:spcBef>
                <a:spcPts val="1200"/>
              </a:spcBef>
              <a:spcAft>
                <a:spcPts val="0"/>
              </a:spcAft>
              <a:buNone/>
            </a:pPr>
            <a:endParaRPr sz="2400" b="1"/>
          </a:p>
          <a:p>
            <a:pPr marL="457200" lvl="0" indent="-342900" rtl="0">
              <a:spcBef>
                <a:spcPts val="1200"/>
              </a:spcBef>
              <a:spcAft>
                <a:spcPts val="0"/>
              </a:spcAft>
              <a:buSzPts val="1800"/>
              <a:buChar char="●"/>
            </a:pPr>
            <a:r>
              <a:rPr lang="en" sz="1800" b="1"/>
              <a:t>Relatively simple algorithm and gives the freedom to understand the pipeline and customize it</a:t>
            </a:r>
            <a:endParaRPr sz="1800" b="1"/>
          </a:p>
          <a:p>
            <a:pPr marL="457200" lvl="0" indent="-342900" rtl="0">
              <a:spcBef>
                <a:spcPts val="0"/>
              </a:spcBef>
              <a:spcAft>
                <a:spcPts val="0"/>
              </a:spcAft>
              <a:buSzPts val="1800"/>
              <a:buChar char="●"/>
            </a:pPr>
            <a:r>
              <a:rPr lang="en" sz="1800" b="1">
                <a:solidFill>
                  <a:srgbClr val="333333"/>
                </a:solidFill>
                <a:highlight>
                  <a:srgbClr val="FFFFFF"/>
                </a:highlight>
              </a:rPr>
              <a:t>VADER belongs to a type of sentiment analysis that is based on lexicons of sentiment-related words</a:t>
            </a:r>
            <a:endParaRPr sz="1800" b="1">
              <a:solidFill>
                <a:srgbClr val="333333"/>
              </a:solidFill>
              <a:highlight>
                <a:srgbClr val="FFFFFF"/>
              </a:highlight>
            </a:endParaRPr>
          </a:p>
          <a:p>
            <a:pPr marL="457200" lvl="0" indent="-342900">
              <a:spcBef>
                <a:spcPts val="0"/>
              </a:spcBef>
              <a:spcAft>
                <a:spcPts val="0"/>
              </a:spcAft>
              <a:buClr>
                <a:srgbClr val="333333"/>
              </a:buClr>
              <a:buSzPts val="1800"/>
              <a:buChar char="●"/>
            </a:pPr>
            <a:r>
              <a:rPr lang="en" sz="1800" b="1">
                <a:highlight>
                  <a:srgbClr val="FFFFFF"/>
                </a:highlight>
              </a:rPr>
              <a:t>VADER is a lexicon and rule-based sentiment analysis library, which works well even on short textual sentiments</a:t>
            </a:r>
            <a:endParaRPr sz="1800" b="1">
              <a:solidFill>
                <a:srgbClr val="333333"/>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Shape 338"/>
          <p:cNvSpPr txBox="1">
            <a:spLocks noGrp="1"/>
          </p:cNvSpPr>
          <p:nvPr>
            <p:ph type="body" idx="1"/>
          </p:nvPr>
        </p:nvSpPr>
        <p:spPr>
          <a:xfrm>
            <a:off x="227025" y="247949"/>
            <a:ext cx="8691600" cy="43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TextBlob ADVANTAGES</a:t>
            </a:r>
            <a:endParaRPr sz="2400" b="1"/>
          </a:p>
          <a:p>
            <a:pPr marL="0" lvl="0" indent="0" algn="l" rtl="0">
              <a:spcBef>
                <a:spcPts val="1200"/>
              </a:spcBef>
              <a:spcAft>
                <a:spcPts val="0"/>
              </a:spcAft>
              <a:buNone/>
            </a:pPr>
            <a:r>
              <a:rPr lang="en" sz="1800">
                <a:solidFill>
                  <a:srgbClr val="080E14"/>
                </a:solidFill>
                <a:highlight>
                  <a:srgbClr val="FFFFFF"/>
                </a:highlight>
              </a:rPr>
              <a:t>TextBlob is a python library and offers a simple API to access its methods and perform basic NLP tasks</a:t>
            </a:r>
            <a:endParaRPr sz="1800">
              <a:solidFill>
                <a:srgbClr val="080E14"/>
              </a:solidFill>
              <a:highlight>
                <a:srgbClr val="FFFFFF"/>
              </a:highlight>
            </a:endParaRPr>
          </a:p>
          <a:p>
            <a:pPr marL="0" lvl="0" indent="0" algn="l" rtl="0">
              <a:spcBef>
                <a:spcPts val="1200"/>
              </a:spcBef>
              <a:spcAft>
                <a:spcPts val="0"/>
              </a:spcAft>
              <a:buNone/>
            </a:pPr>
            <a:endParaRPr sz="1800">
              <a:solidFill>
                <a:srgbClr val="080E14"/>
              </a:solidFill>
              <a:highlight>
                <a:srgbClr val="FFFFFF"/>
              </a:highlight>
            </a:endParaRPr>
          </a:p>
          <a:p>
            <a:pPr marL="0" lvl="0" indent="0" algn="l" rtl="0">
              <a:spcBef>
                <a:spcPts val="1200"/>
              </a:spcBef>
              <a:spcAft>
                <a:spcPts val="0"/>
              </a:spcAft>
              <a:buNone/>
            </a:pPr>
            <a:r>
              <a:rPr lang="en" sz="1800" b="1"/>
              <a:t>Things done with TextBlob - </a:t>
            </a:r>
            <a:endParaRPr sz="1800" b="1"/>
          </a:p>
          <a:p>
            <a:pPr marL="0" lvl="0" indent="0" rtl="0">
              <a:lnSpc>
                <a:spcPct val="115000"/>
              </a:lnSpc>
              <a:spcBef>
                <a:spcPts val="1200"/>
              </a:spcBef>
              <a:spcAft>
                <a:spcPts val="0"/>
              </a:spcAft>
              <a:buNone/>
            </a:pPr>
            <a:r>
              <a:rPr lang="en" sz="1800" b="1">
                <a:solidFill>
                  <a:srgbClr val="080E14"/>
                </a:solidFill>
              </a:rPr>
              <a:t>Spelling correction</a:t>
            </a:r>
            <a:endParaRPr sz="1800" b="1">
              <a:solidFill>
                <a:srgbClr val="080E14"/>
              </a:solidFill>
            </a:endParaRPr>
          </a:p>
          <a:p>
            <a:pPr marL="0" lvl="0" indent="0" rtl="0">
              <a:lnSpc>
                <a:spcPct val="115000"/>
              </a:lnSpc>
              <a:spcBef>
                <a:spcPts val="0"/>
              </a:spcBef>
              <a:spcAft>
                <a:spcPts val="0"/>
              </a:spcAft>
              <a:buNone/>
            </a:pPr>
            <a:r>
              <a:rPr lang="en" sz="1800" b="1">
                <a:solidFill>
                  <a:srgbClr val="080E14"/>
                </a:solidFill>
              </a:rPr>
              <a:t>Creating a short summary of a text</a:t>
            </a:r>
            <a:endParaRPr sz="1800" b="1">
              <a:solidFill>
                <a:srgbClr val="080E14"/>
              </a:solidFill>
            </a:endParaRPr>
          </a:p>
          <a:p>
            <a:pPr marL="0" lvl="0" indent="0" rtl="0">
              <a:lnSpc>
                <a:spcPct val="115000"/>
              </a:lnSpc>
              <a:spcBef>
                <a:spcPts val="0"/>
              </a:spcBef>
              <a:spcAft>
                <a:spcPts val="0"/>
              </a:spcAft>
              <a:buNone/>
            </a:pPr>
            <a:r>
              <a:rPr lang="en" sz="1800" b="1">
                <a:solidFill>
                  <a:srgbClr val="080E14"/>
                </a:solidFill>
              </a:rPr>
              <a:t>Translation and language detection</a:t>
            </a:r>
            <a:endParaRPr sz="1800" b="1">
              <a:solidFill>
                <a:srgbClr val="080E14"/>
              </a:solidFill>
            </a:endParaRPr>
          </a:p>
          <a:p>
            <a:pPr marL="0" lvl="0" indent="0" algn="ctr">
              <a:spcBef>
                <a:spcPts val="0"/>
              </a:spcBef>
              <a:spcAft>
                <a:spcPts val="1200"/>
              </a:spcAft>
              <a:buNone/>
            </a:pPr>
            <a:endParaRPr sz="2400" b="1"/>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Shape 343"/>
          <p:cNvSpPr txBox="1">
            <a:spLocks noGrp="1"/>
          </p:cNvSpPr>
          <p:nvPr>
            <p:ph type="body" idx="1"/>
          </p:nvPr>
        </p:nvSpPr>
        <p:spPr>
          <a:xfrm>
            <a:off x="227025" y="208374"/>
            <a:ext cx="8691600" cy="43620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Linear Support Vector Machine</a:t>
            </a:r>
            <a:endParaRPr sz="2400" b="1"/>
          </a:p>
          <a:p>
            <a:pPr marL="0" lvl="0" indent="0" rtl="0">
              <a:lnSpc>
                <a:spcPct val="115000"/>
              </a:lnSpc>
              <a:spcBef>
                <a:spcPts val="0"/>
              </a:spcBef>
              <a:spcAft>
                <a:spcPts val="0"/>
              </a:spcAft>
              <a:buClr>
                <a:schemeClr val="dk1"/>
              </a:buClr>
              <a:buSzPts val="1100"/>
              <a:buFont typeface="Arial"/>
              <a:buNone/>
            </a:pPr>
            <a:endParaRPr sz="1800"/>
          </a:p>
          <a:p>
            <a:pPr marL="0" lvl="0" indent="0" rtl="0">
              <a:lnSpc>
                <a:spcPct val="115000"/>
              </a:lnSpc>
              <a:spcBef>
                <a:spcPts val="0"/>
              </a:spcBef>
              <a:spcAft>
                <a:spcPts val="0"/>
              </a:spcAft>
              <a:buClr>
                <a:schemeClr val="dk1"/>
              </a:buClr>
              <a:buSzPts val="1100"/>
              <a:buFont typeface="Arial"/>
              <a:buNone/>
            </a:pPr>
            <a:r>
              <a:rPr lang="en" sz="1800">
                <a:solidFill>
                  <a:srgbClr val="1D1F22"/>
                </a:solidFill>
              </a:rPr>
              <a:t>●</a:t>
            </a:r>
            <a:r>
              <a:rPr lang="en" sz="1800">
                <a:solidFill>
                  <a:srgbClr val="1D1F22"/>
                </a:solidFill>
                <a:highlight>
                  <a:srgbClr val="FFFFFF"/>
                </a:highlight>
              </a:rPr>
              <a:t>One-vs-the-rest (OvR) multiclass/multilabel strategy -</a:t>
            </a:r>
            <a:endParaRPr sz="1800">
              <a:solidFill>
                <a:srgbClr val="1D1F22"/>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1D1F22"/>
                </a:solidFill>
              </a:rPr>
              <a:t>●</a:t>
            </a:r>
            <a:r>
              <a:rPr lang="en" sz="1800">
                <a:solidFill>
                  <a:srgbClr val="1D1F22"/>
                </a:solidFill>
                <a:highlight>
                  <a:srgbClr val="FFFFFF"/>
                </a:highlight>
              </a:rPr>
              <a:t>Fit one classifier per class</a:t>
            </a:r>
            <a:endParaRPr sz="1800">
              <a:solidFill>
                <a:srgbClr val="1D1F22"/>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1D1F22"/>
                </a:solidFill>
              </a:rPr>
              <a:t>●</a:t>
            </a:r>
            <a:r>
              <a:rPr lang="en" sz="1800">
                <a:solidFill>
                  <a:srgbClr val="1D1F22"/>
                </a:solidFill>
                <a:highlight>
                  <a:srgbClr val="FFFFFF"/>
                </a:highlight>
              </a:rPr>
              <a:t>Involves training a binary classifier for each class</a:t>
            </a:r>
            <a:endParaRPr sz="1800">
              <a:solidFill>
                <a:srgbClr val="1D1F22"/>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1D1F22"/>
                </a:solidFill>
              </a:rPr>
              <a:t>●</a:t>
            </a:r>
            <a:r>
              <a:rPr lang="en" sz="1800">
                <a:solidFill>
                  <a:srgbClr val="1D1F22"/>
                </a:solidFill>
                <a:highlight>
                  <a:srgbClr val="FFFFFF"/>
                </a:highlight>
              </a:rPr>
              <a:t>Each class predicts whether the instance belongs to the target class or not</a:t>
            </a:r>
            <a:endParaRPr sz="1800">
              <a:solidFill>
                <a:srgbClr val="1D1F22"/>
              </a:solidFill>
              <a:highlight>
                <a:srgbClr val="FFFFFF"/>
              </a:highlight>
            </a:endParaRPr>
          </a:p>
          <a:p>
            <a:pPr marL="0" lvl="0" indent="0">
              <a:spcBef>
                <a:spcPts val="0"/>
              </a:spcBef>
              <a:spcAft>
                <a:spcPts val="1200"/>
              </a:spcAft>
              <a:buNone/>
            </a:pPr>
            <a:endParaRPr/>
          </a:p>
        </p:txBody>
      </p:sp>
      <p:pic>
        <p:nvPicPr>
          <p:cNvPr id="344" name="Shape 344"/>
          <p:cNvPicPr preferRelativeResize="0"/>
          <p:nvPr/>
        </p:nvPicPr>
        <p:blipFill>
          <a:blip r:embed="rId3">
            <a:alphaModFix/>
          </a:blip>
          <a:stretch>
            <a:fillRect/>
          </a:stretch>
        </p:blipFill>
        <p:spPr>
          <a:xfrm>
            <a:off x="152400" y="2437225"/>
            <a:ext cx="4239350" cy="2255225"/>
          </a:xfrm>
          <a:prstGeom prst="rect">
            <a:avLst/>
          </a:prstGeom>
          <a:noFill/>
          <a:ln>
            <a:noFill/>
          </a:ln>
        </p:spPr>
      </p:pic>
      <p:pic>
        <p:nvPicPr>
          <p:cNvPr id="345" name="Shape 345"/>
          <p:cNvPicPr preferRelativeResize="0"/>
          <p:nvPr/>
        </p:nvPicPr>
        <p:blipFill>
          <a:blip r:embed="rId4">
            <a:alphaModFix/>
          </a:blip>
          <a:stretch>
            <a:fillRect/>
          </a:stretch>
        </p:blipFill>
        <p:spPr>
          <a:xfrm>
            <a:off x="4563200" y="2437225"/>
            <a:ext cx="4163826" cy="192815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Shape 350"/>
          <p:cNvSpPr txBox="1">
            <a:spLocks noGrp="1"/>
          </p:cNvSpPr>
          <p:nvPr>
            <p:ph type="body" idx="1"/>
          </p:nvPr>
        </p:nvSpPr>
        <p:spPr>
          <a:xfrm>
            <a:off x="227025" y="221574"/>
            <a:ext cx="8691600" cy="4348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Linear SVM Advantages</a:t>
            </a:r>
            <a:endParaRPr sz="2400" b="1"/>
          </a:p>
          <a:p>
            <a:pPr marL="0" lvl="0" indent="0" rtl="0">
              <a:lnSpc>
                <a:spcPct val="115000"/>
              </a:lnSpc>
              <a:spcBef>
                <a:spcPts val="0"/>
              </a:spcBef>
              <a:spcAft>
                <a:spcPts val="0"/>
              </a:spcAft>
              <a:buClr>
                <a:schemeClr val="dk1"/>
              </a:buClr>
              <a:buSzPts val="1100"/>
              <a:buFont typeface="Arial"/>
              <a:buNone/>
            </a:pPr>
            <a:r>
              <a:rPr lang="en" sz="1800">
                <a:solidFill>
                  <a:srgbClr val="24292E"/>
                </a:solidFill>
              </a:rPr>
              <a:t>●</a:t>
            </a:r>
            <a:r>
              <a:rPr lang="en" sz="1800">
                <a:solidFill>
                  <a:srgbClr val="24292E"/>
                </a:solidFill>
                <a:highlight>
                  <a:srgbClr val="FFFFFF"/>
                </a:highlight>
              </a:rPr>
              <a:t>Robust machine-learning algorithm to solve prediction problems as it maximizes margin</a:t>
            </a:r>
            <a:endParaRPr sz="1800">
              <a:solidFill>
                <a:srgbClr val="24292E"/>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24292E"/>
                </a:solidFill>
              </a:rPr>
              <a:t>●</a:t>
            </a:r>
            <a:r>
              <a:rPr lang="en" sz="1800">
                <a:solidFill>
                  <a:srgbClr val="24292E"/>
                </a:solidFill>
                <a:highlight>
                  <a:srgbClr val="FFFFFF"/>
                </a:highlight>
              </a:rPr>
              <a:t>SVMs are effective when the number of features is quite large</a:t>
            </a:r>
            <a:endParaRPr sz="1800">
              <a:solidFill>
                <a:srgbClr val="24292E"/>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24292E"/>
                </a:solidFill>
              </a:rPr>
              <a:t>●</a:t>
            </a:r>
            <a:r>
              <a:rPr lang="en" sz="1800">
                <a:solidFill>
                  <a:srgbClr val="24292E"/>
                </a:solidFill>
                <a:highlight>
                  <a:srgbClr val="FFFFFF"/>
                </a:highlight>
              </a:rPr>
              <a:t>Works well both on linear and non-linear data</a:t>
            </a:r>
            <a:endParaRPr sz="1800">
              <a:solidFill>
                <a:srgbClr val="24292E"/>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solidFill>
                  <a:srgbClr val="24292E"/>
                </a:solidFill>
              </a:rPr>
              <a:t>●Handles high dimensional data well</a:t>
            </a:r>
            <a:endParaRPr sz="1800">
              <a:solidFill>
                <a:srgbClr val="24292E"/>
              </a:solidFill>
            </a:endParaRPr>
          </a:p>
          <a:p>
            <a:pPr marL="0" lvl="0" indent="0" rtl="0">
              <a:lnSpc>
                <a:spcPct val="115000"/>
              </a:lnSpc>
              <a:spcBef>
                <a:spcPts val="0"/>
              </a:spcBef>
              <a:spcAft>
                <a:spcPts val="0"/>
              </a:spcAft>
              <a:buClr>
                <a:schemeClr val="dk1"/>
              </a:buClr>
              <a:buSzPts val="1100"/>
              <a:buFont typeface="Arial"/>
              <a:buNone/>
            </a:pPr>
            <a:r>
              <a:rPr lang="en" sz="1800">
                <a:solidFill>
                  <a:srgbClr val="24292E"/>
                </a:solidFill>
              </a:rPr>
              <a:t>●</a:t>
            </a:r>
            <a:r>
              <a:rPr lang="en" sz="1800">
                <a:solidFill>
                  <a:srgbClr val="080E14"/>
                </a:solidFill>
              </a:rPr>
              <a:t>Works really well with clear margin of separation</a:t>
            </a:r>
            <a:endParaRPr sz="1800">
              <a:solidFill>
                <a:srgbClr val="080E14"/>
              </a:solidFill>
            </a:endParaRPr>
          </a:p>
          <a:p>
            <a:pPr marL="0" lvl="0" indent="0" rtl="0">
              <a:lnSpc>
                <a:spcPct val="115000"/>
              </a:lnSpc>
              <a:spcBef>
                <a:spcPts val="0"/>
              </a:spcBef>
              <a:spcAft>
                <a:spcPts val="0"/>
              </a:spcAft>
              <a:buClr>
                <a:schemeClr val="dk1"/>
              </a:buClr>
              <a:buSzPts val="1100"/>
              <a:buFont typeface="Arial"/>
              <a:buNone/>
            </a:pPr>
            <a:r>
              <a:rPr lang="en" sz="1800">
                <a:solidFill>
                  <a:srgbClr val="080E14"/>
                </a:solidFill>
              </a:rPr>
              <a:t>●Effective in high dimensional spaces</a:t>
            </a:r>
            <a:endParaRPr sz="1800">
              <a:solidFill>
                <a:srgbClr val="080E14"/>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Shape 355"/>
          <p:cNvSpPr txBox="1">
            <a:spLocks noGrp="1"/>
          </p:cNvSpPr>
          <p:nvPr>
            <p:ph type="body" idx="1"/>
          </p:nvPr>
        </p:nvSpPr>
        <p:spPr>
          <a:xfrm>
            <a:off x="227025" y="195199"/>
            <a:ext cx="8691600" cy="43752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Naive Bayes</a:t>
            </a:r>
            <a:endParaRPr sz="2400" b="1"/>
          </a:p>
          <a:p>
            <a:pPr marL="0" lvl="0" indent="0" rtl="0">
              <a:lnSpc>
                <a:spcPct val="115000"/>
              </a:lnSpc>
              <a:spcBef>
                <a:spcPts val="0"/>
              </a:spcBef>
              <a:spcAft>
                <a:spcPts val="0"/>
              </a:spcAft>
              <a:buClr>
                <a:schemeClr val="dk1"/>
              </a:buClr>
              <a:buSzPts val="1100"/>
              <a:buFont typeface="Arial"/>
              <a:buNone/>
            </a:pPr>
            <a:r>
              <a:rPr lang="en" sz="1800">
                <a:solidFill>
                  <a:srgbClr val="333333"/>
                </a:solidFill>
              </a:rPr>
              <a:t>●</a:t>
            </a:r>
            <a:r>
              <a:rPr lang="en" sz="1800">
                <a:solidFill>
                  <a:srgbClr val="333333"/>
                </a:solidFill>
                <a:highlight>
                  <a:srgbClr val="FFFFFF"/>
                </a:highlight>
              </a:rPr>
              <a:t>Naive Bayes classification technique is based on the Bayesian theorem - finding functions describing the probability of belonging to a given class feature</a:t>
            </a:r>
            <a:endParaRPr sz="1800">
              <a:solidFill>
                <a:srgbClr val="333333"/>
              </a:solidFill>
              <a:highlight>
                <a:srgbClr val="FFFFFF"/>
              </a:highlight>
            </a:endParaRPr>
          </a:p>
          <a:p>
            <a:pPr marL="0" lvl="0" indent="0" rtl="0">
              <a:lnSpc>
                <a:spcPct val="115000"/>
              </a:lnSpc>
              <a:spcBef>
                <a:spcPts val="0"/>
              </a:spcBef>
              <a:spcAft>
                <a:spcPts val="0"/>
              </a:spcAft>
              <a:buClr>
                <a:schemeClr val="dk1"/>
              </a:buClr>
              <a:buSzPts val="1100"/>
              <a:buFont typeface="Arial"/>
              <a:buNone/>
            </a:pPr>
            <a:r>
              <a:rPr lang="en" sz="1800"/>
              <a:t>●</a:t>
            </a:r>
            <a:r>
              <a:rPr lang="en" sz="1800">
                <a:highlight>
                  <a:srgbClr val="FFFFFF"/>
                </a:highlight>
              </a:rPr>
              <a:t>It aggregates information using conditional probability with an assumption of independence among features</a:t>
            </a:r>
            <a:endParaRPr sz="1800">
              <a:highlight>
                <a:srgbClr val="FFFFFF"/>
              </a:highlight>
            </a:endParaRPr>
          </a:p>
          <a:p>
            <a:pPr marL="0" lvl="0" indent="0">
              <a:spcBef>
                <a:spcPts val="0"/>
              </a:spcBef>
              <a:spcAft>
                <a:spcPts val="1200"/>
              </a:spcAft>
              <a:buNone/>
            </a:pPr>
            <a:endParaRPr/>
          </a:p>
        </p:txBody>
      </p:sp>
      <p:pic>
        <p:nvPicPr>
          <p:cNvPr id="356" name="Shape 356"/>
          <p:cNvPicPr preferRelativeResize="0"/>
          <p:nvPr/>
        </p:nvPicPr>
        <p:blipFill>
          <a:blip r:embed="rId3">
            <a:alphaModFix/>
          </a:blip>
          <a:stretch>
            <a:fillRect/>
          </a:stretch>
        </p:blipFill>
        <p:spPr>
          <a:xfrm>
            <a:off x="118700" y="2186650"/>
            <a:ext cx="3956526" cy="2214750"/>
          </a:xfrm>
          <a:prstGeom prst="rect">
            <a:avLst/>
          </a:prstGeom>
          <a:noFill/>
          <a:ln>
            <a:noFill/>
          </a:ln>
        </p:spPr>
      </p:pic>
      <p:pic>
        <p:nvPicPr>
          <p:cNvPr id="357" name="Shape 357"/>
          <p:cNvPicPr preferRelativeResize="0"/>
          <p:nvPr/>
        </p:nvPicPr>
        <p:blipFill>
          <a:blip r:embed="rId4">
            <a:alphaModFix/>
          </a:blip>
          <a:stretch>
            <a:fillRect/>
          </a:stretch>
        </p:blipFill>
        <p:spPr>
          <a:xfrm>
            <a:off x="4444500" y="2265775"/>
            <a:ext cx="4207075" cy="18595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Shape 362"/>
          <p:cNvSpPr txBox="1">
            <a:spLocks noGrp="1"/>
          </p:cNvSpPr>
          <p:nvPr>
            <p:ph type="body" idx="1"/>
          </p:nvPr>
        </p:nvSpPr>
        <p:spPr>
          <a:xfrm>
            <a:off x="227025" y="129249"/>
            <a:ext cx="8691600" cy="444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ANALYSIS</a:t>
            </a:r>
            <a:r>
              <a:rPr lang="en"/>
              <a:t> </a:t>
            </a:r>
            <a:endParaRPr/>
          </a:p>
          <a:p>
            <a:pPr marL="457200" lvl="0" indent="457200" rtl="0">
              <a:spcBef>
                <a:spcPts val="1200"/>
              </a:spcBef>
              <a:spcAft>
                <a:spcPts val="0"/>
              </a:spcAft>
              <a:buNone/>
            </a:pPr>
            <a:r>
              <a:rPr lang="en" b="1"/>
              <a:t>Sentiment Analysis - VADER                       Sentiment Analysis - TextBlob</a:t>
            </a:r>
            <a:endParaRPr b="1"/>
          </a:p>
          <a:p>
            <a:pPr marL="457200" lvl="0" indent="457200">
              <a:spcBef>
                <a:spcPts val="1200"/>
              </a:spcBef>
              <a:spcAft>
                <a:spcPts val="1200"/>
              </a:spcAft>
              <a:buNone/>
            </a:pPr>
            <a:endParaRPr b="1"/>
          </a:p>
        </p:txBody>
      </p:sp>
      <p:pic>
        <p:nvPicPr>
          <p:cNvPr id="363" name="Shape 363"/>
          <p:cNvPicPr preferRelativeResize="0"/>
          <p:nvPr/>
        </p:nvPicPr>
        <p:blipFill>
          <a:blip r:embed="rId3">
            <a:alphaModFix/>
          </a:blip>
          <a:stretch>
            <a:fillRect/>
          </a:stretch>
        </p:blipFill>
        <p:spPr>
          <a:xfrm>
            <a:off x="409275" y="1276650"/>
            <a:ext cx="4362024" cy="3429001"/>
          </a:xfrm>
          <a:prstGeom prst="rect">
            <a:avLst/>
          </a:prstGeom>
          <a:noFill/>
          <a:ln>
            <a:noFill/>
          </a:ln>
        </p:spPr>
      </p:pic>
      <p:pic>
        <p:nvPicPr>
          <p:cNvPr id="364" name="Shape 364"/>
          <p:cNvPicPr preferRelativeResize="0"/>
          <p:nvPr/>
        </p:nvPicPr>
        <p:blipFill>
          <a:blip r:embed="rId4">
            <a:alphaModFix/>
          </a:blip>
          <a:stretch>
            <a:fillRect/>
          </a:stretch>
        </p:blipFill>
        <p:spPr>
          <a:xfrm>
            <a:off x="5314950" y="1105200"/>
            <a:ext cx="3827574" cy="36004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txBox="1">
            <a:spLocks noGrp="1"/>
          </p:cNvSpPr>
          <p:nvPr>
            <p:ph type="body" idx="1"/>
          </p:nvPr>
        </p:nvSpPr>
        <p:spPr>
          <a:xfrm>
            <a:off x="227025" y="221574"/>
            <a:ext cx="8691600" cy="43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Recommendations/ Conclusions</a:t>
            </a:r>
            <a:endParaRPr sz="2400" b="1"/>
          </a:p>
          <a:p>
            <a:pPr marL="457200" lvl="0" indent="-342900" algn="l" rtl="0">
              <a:spcBef>
                <a:spcPts val="1200"/>
              </a:spcBef>
              <a:spcAft>
                <a:spcPts val="0"/>
              </a:spcAft>
              <a:buSzPts val="1800"/>
              <a:buChar char="●"/>
            </a:pPr>
            <a:r>
              <a:rPr lang="en" sz="1800"/>
              <a:t>United airline has more traffic on its twitter handle than Southwest and Virgin America Airlines.</a:t>
            </a:r>
            <a:endParaRPr sz="1800"/>
          </a:p>
          <a:p>
            <a:pPr marL="457200" lvl="0" indent="-342900" algn="l" rtl="0">
              <a:spcBef>
                <a:spcPts val="0"/>
              </a:spcBef>
              <a:spcAft>
                <a:spcPts val="0"/>
              </a:spcAft>
              <a:buSzPts val="1800"/>
              <a:buChar char="●"/>
            </a:pPr>
            <a:r>
              <a:rPr lang="en" sz="1800"/>
              <a:t>The point of concern for United airlines management should be the large extent of negative sentiment or usage of negative expressions by the users.</a:t>
            </a:r>
            <a:endParaRPr sz="1800"/>
          </a:p>
          <a:p>
            <a:pPr marL="457200" lvl="0" indent="-342900" algn="l" rtl="0">
              <a:spcBef>
                <a:spcPts val="0"/>
              </a:spcBef>
              <a:spcAft>
                <a:spcPts val="0"/>
              </a:spcAft>
              <a:buSzPts val="1800"/>
              <a:buChar char="●"/>
            </a:pPr>
            <a:r>
              <a:rPr lang="en" sz="1800"/>
              <a:t>We can easily make out that 54% of the tweet concerning united airlines had negative sentiment in them while only 8% of had positive sentiment. This shows that half of their customer base is not satisfied by their performance or services and they need to rectify this issues like </a:t>
            </a:r>
            <a:r>
              <a:rPr lang="en" sz="1800" b="1"/>
              <a:t>flight delays, baggage issues and customer service </a:t>
            </a:r>
            <a:r>
              <a:rPr lang="en" sz="1800"/>
              <a:t>etc soon to retain their customers over a period of time.</a:t>
            </a:r>
            <a:endParaRPr sz="1800"/>
          </a:p>
          <a:p>
            <a:pPr marL="457200" lvl="0" indent="-342900" algn="l" rtl="0">
              <a:spcBef>
                <a:spcPts val="0"/>
              </a:spcBef>
              <a:spcAft>
                <a:spcPts val="0"/>
              </a:spcAft>
              <a:buSzPts val="1800"/>
              <a:buChar char="●"/>
            </a:pPr>
            <a:r>
              <a:rPr lang="en" sz="1800"/>
              <a:t>United Airlines management can also train their social media team in being more proactive and sensitive towards users concern and encourage the use of personalized responses in place of scripted ones.</a:t>
            </a:r>
            <a:endParaRPr sz="1800"/>
          </a:p>
          <a:p>
            <a:pPr marL="0" lvl="0" indent="0" rtl="0">
              <a:spcBef>
                <a:spcPts val="1200"/>
              </a:spcBef>
              <a:spcAft>
                <a:spcPts val="1200"/>
              </a:spcAft>
              <a:buNone/>
            </a:pPr>
            <a:endParaRPr sz="20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body" idx="1"/>
          </p:nvPr>
        </p:nvSpPr>
        <p:spPr>
          <a:xfrm>
            <a:off x="227025" y="116050"/>
            <a:ext cx="8691600" cy="46293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dirty="0"/>
              <a:t>PROJECT OUTLINE</a:t>
            </a:r>
            <a:endParaRPr sz="2400" b="1" dirty="0"/>
          </a:p>
          <a:p>
            <a:pPr marL="0" lvl="0" indent="0" algn="ctr" rtl="0">
              <a:lnSpc>
                <a:spcPct val="115000"/>
              </a:lnSpc>
              <a:spcBef>
                <a:spcPts val="0"/>
              </a:spcBef>
              <a:spcAft>
                <a:spcPts val="0"/>
              </a:spcAft>
              <a:buNone/>
            </a:pPr>
            <a:endParaRPr sz="2400" b="1" dirty="0"/>
          </a:p>
          <a:p>
            <a:pPr marL="457200" lvl="0" indent="-342900" algn="l" rtl="0">
              <a:lnSpc>
                <a:spcPct val="115000"/>
              </a:lnSpc>
              <a:spcBef>
                <a:spcPts val="0"/>
              </a:spcBef>
              <a:spcAft>
                <a:spcPts val="0"/>
              </a:spcAft>
              <a:buSzPts val="1800"/>
              <a:buChar char="●"/>
            </a:pPr>
            <a:r>
              <a:rPr lang="en" sz="1800" dirty="0"/>
              <a:t>Text Mining -</a:t>
            </a:r>
            <a:endParaRPr sz="1800" dirty="0"/>
          </a:p>
          <a:p>
            <a:pPr marL="0" lvl="0" indent="0" rtl="0">
              <a:lnSpc>
                <a:spcPct val="115000"/>
              </a:lnSpc>
              <a:spcBef>
                <a:spcPts val="0"/>
              </a:spcBef>
              <a:spcAft>
                <a:spcPts val="0"/>
              </a:spcAft>
              <a:buClr>
                <a:schemeClr val="dk1"/>
              </a:buClr>
              <a:buSzPts val="1100"/>
              <a:buFont typeface="Arial"/>
              <a:buNone/>
            </a:pPr>
            <a:r>
              <a:rPr lang="en" sz="1800" dirty="0"/>
              <a:t>Web scraping for tweets of different airlines – United, Southwest and Virgin America</a:t>
            </a:r>
            <a:endParaRPr sz="1800" dirty="0"/>
          </a:p>
          <a:p>
            <a:pPr marL="457200" lvl="0" indent="-342900" rtl="0">
              <a:lnSpc>
                <a:spcPct val="115000"/>
              </a:lnSpc>
              <a:spcBef>
                <a:spcPts val="0"/>
              </a:spcBef>
              <a:spcAft>
                <a:spcPts val="0"/>
              </a:spcAft>
              <a:buSzPts val="1800"/>
              <a:buChar char="●"/>
            </a:pPr>
            <a:r>
              <a:rPr lang="en" sz="1800" dirty="0"/>
              <a:t>Data preprocessing</a:t>
            </a:r>
            <a:endParaRPr sz="1800" dirty="0"/>
          </a:p>
          <a:p>
            <a:pPr marL="457200" lvl="0" indent="-342900" rtl="0">
              <a:lnSpc>
                <a:spcPct val="115000"/>
              </a:lnSpc>
              <a:spcBef>
                <a:spcPts val="0"/>
              </a:spcBef>
              <a:spcAft>
                <a:spcPts val="0"/>
              </a:spcAft>
              <a:buSzPts val="1800"/>
              <a:buChar char="●"/>
            </a:pPr>
            <a:r>
              <a:rPr lang="en" sz="1800" dirty="0"/>
              <a:t>Data Visualization</a:t>
            </a:r>
            <a:endParaRPr sz="1800" dirty="0"/>
          </a:p>
          <a:p>
            <a:pPr marL="457200" lvl="0" indent="-342900" rtl="0">
              <a:lnSpc>
                <a:spcPct val="115000"/>
              </a:lnSpc>
              <a:spcBef>
                <a:spcPts val="0"/>
              </a:spcBef>
              <a:spcAft>
                <a:spcPts val="0"/>
              </a:spcAft>
              <a:buSzPts val="1800"/>
              <a:buChar char="●"/>
            </a:pPr>
            <a:r>
              <a:rPr lang="en" sz="1800" dirty="0"/>
              <a:t>Sentiment Analysis</a:t>
            </a:r>
          </a:p>
          <a:p>
            <a:pPr marL="457200" lvl="0" indent="-342900" rtl="0">
              <a:lnSpc>
                <a:spcPct val="115000"/>
              </a:lnSpc>
              <a:spcBef>
                <a:spcPts val="0"/>
              </a:spcBef>
              <a:spcAft>
                <a:spcPts val="0"/>
              </a:spcAft>
              <a:buSzPts val="1800"/>
              <a:buChar char="●"/>
            </a:pPr>
            <a:r>
              <a:rPr lang="en" sz="1800" dirty="0"/>
              <a:t>Classification</a:t>
            </a:r>
            <a:endParaRPr sz="1800" dirty="0"/>
          </a:p>
          <a:p>
            <a:pPr marL="457200" lvl="0" indent="-342900" rtl="0">
              <a:lnSpc>
                <a:spcPct val="115000"/>
              </a:lnSpc>
              <a:spcBef>
                <a:spcPts val="0"/>
              </a:spcBef>
              <a:spcAft>
                <a:spcPts val="0"/>
              </a:spcAft>
              <a:buSzPts val="1800"/>
              <a:buChar char="●"/>
            </a:pPr>
            <a:r>
              <a:rPr lang="en" sz="1800" dirty="0"/>
              <a:t>Analysis</a:t>
            </a:r>
            <a:endParaRPr sz="1800" dirty="0"/>
          </a:p>
          <a:p>
            <a:pPr marL="457200" lvl="0" indent="-342900" rtl="0">
              <a:lnSpc>
                <a:spcPct val="115000"/>
              </a:lnSpc>
              <a:spcBef>
                <a:spcPts val="0"/>
              </a:spcBef>
              <a:spcAft>
                <a:spcPts val="0"/>
              </a:spcAft>
              <a:buSzPts val="1800"/>
              <a:buChar char="●"/>
            </a:pPr>
            <a:r>
              <a:rPr lang="en" sz="1800" dirty="0"/>
              <a:t>Recommendations</a:t>
            </a:r>
            <a:endParaRPr sz="1800" dirty="0"/>
          </a:p>
          <a:p>
            <a:pPr marL="0" lvl="0" indent="0" rtl="0">
              <a:spcBef>
                <a:spcPts val="0"/>
              </a:spcBef>
              <a:spcAft>
                <a:spcPts val="1200"/>
              </a:spcAft>
              <a:buNone/>
            </a:pPr>
            <a:endParaRPr dirty="0"/>
          </a:p>
        </p:txBody>
      </p:sp>
      <p:pic>
        <p:nvPicPr>
          <p:cNvPr id="212" name="Shape 212"/>
          <p:cNvPicPr preferRelativeResize="0"/>
          <p:nvPr/>
        </p:nvPicPr>
        <p:blipFill>
          <a:blip r:embed="rId3">
            <a:alphaModFix/>
          </a:blip>
          <a:stretch>
            <a:fillRect/>
          </a:stretch>
        </p:blipFill>
        <p:spPr>
          <a:xfrm>
            <a:off x="5518263" y="1790338"/>
            <a:ext cx="2143125" cy="21431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Shape 374"/>
          <p:cNvSpPr txBox="1">
            <a:spLocks noGrp="1"/>
          </p:cNvSpPr>
          <p:nvPr>
            <p:ph type="body" idx="1"/>
          </p:nvPr>
        </p:nvSpPr>
        <p:spPr>
          <a:xfrm>
            <a:off x="227013" y="834082"/>
            <a:ext cx="8691600" cy="3736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a:p>
            <a:pPr marL="0" lvl="0" indent="0" rtl="0">
              <a:spcBef>
                <a:spcPts val="1200"/>
              </a:spcBef>
              <a:spcAft>
                <a:spcPts val="0"/>
              </a:spcAft>
              <a:buNone/>
            </a:pPr>
            <a:endParaRPr/>
          </a:p>
          <a:p>
            <a:pPr marL="457200" lvl="0" indent="-330200" rtl="0">
              <a:spcBef>
                <a:spcPts val="1200"/>
              </a:spcBef>
              <a:spcAft>
                <a:spcPts val="0"/>
              </a:spcAft>
              <a:buSzPts val="1600"/>
              <a:buChar char="●"/>
            </a:pPr>
            <a:r>
              <a:rPr lang="en"/>
              <a:t>Airlines also have other social media platforms like Facebook and instagram where customers comment and express their emotions.</a:t>
            </a:r>
            <a:endParaRPr/>
          </a:p>
          <a:p>
            <a:pPr marL="457200" lvl="0" indent="-330200" rtl="0">
              <a:spcBef>
                <a:spcPts val="0"/>
              </a:spcBef>
              <a:spcAft>
                <a:spcPts val="0"/>
              </a:spcAft>
              <a:buSzPts val="1600"/>
              <a:buChar char="●"/>
            </a:pPr>
            <a:r>
              <a:rPr lang="en"/>
              <a:t>We intend to incorporate data from these other platforms to our existing database.</a:t>
            </a:r>
            <a:endParaRPr/>
          </a:p>
          <a:p>
            <a:pPr marL="457200" lvl="0" indent="-330200">
              <a:spcBef>
                <a:spcPts val="0"/>
              </a:spcBef>
              <a:spcAft>
                <a:spcPts val="0"/>
              </a:spcAft>
              <a:buSzPts val="1600"/>
              <a:buChar char="●"/>
            </a:pPr>
            <a:r>
              <a:rPr lang="en"/>
              <a:t>We will also be including the neutral comments in our dataset.</a:t>
            </a:r>
            <a:endParaRPr/>
          </a:p>
        </p:txBody>
      </p:sp>
      <p:sp>
        <p:nvSpPr>
          <p:cNvPr id="375" name="Shape 375"/>
          <p:cNvSpPr txBox="1">
            <a:spLocks noGrp="1"/>
          </p:cNvSpPr>
          <p:nvPr>
            <p:ph type="title"/>
          </p:nvPr>
        </p:nvSpPr>
        <p:spPr>
          <a:xfrm>
            <a:off x="227013" y="313765"/>
            <a:ext cx="7303200" cy="4020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a:t>Future Scope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body" idx="1"/>
          </p:nvPr>
        </p:nvSpPr>
        <p:spPr>
          <a:xfrm>
            <a:off x="227013" y="834082"/>
            <a:ext cx="8691600" cy="37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a:p>
          <a:p>
            <a:pPr marL="0" lvl="0" indent="0" algn="ctr" rtl="0">
              <a:spcBef>
                <a:spcPts val="1200"/>
              </a:spcBef>
              <a:spcAft>
                <a:spcPts val="0"/>
              </a:spcAft>
              <a:buNone/>
            </a:pPr>
            <a:endParaRPr/>
          </a:p>
          <a:p>
            <a:pPr marL="0" lvl="0" indent="0" algn="l" rtl="0">
              <a:spcBef>
                <a:spcPts val="1200"/>
              </a:spcBef>
              <a:spcAft>
                <a:spcPts val="0"/>
              </a:spcAft>
              <a:buNone/>
            </a:pPr>
            <a:endParaRPr/>
          </a:p>
          <a:p>
            <a:pPr marL="0" lvl="0" indent="0" algn="ctr">
              <a:spcBef>
                <a:spcPts val="1200"/>
              </a:spcBef>
              <a:spcAft>
                <a:spcPts val="1200"/>
              </a:spcAft>
              <a:buNone/>
            </a:pPr>
            <a:r>
              <a:rPr lang="en" sz="3500" b="1"/>
              <a:t>THANK YOU</a:t>
            </a:r>
            <a:endParaRPr sz="35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body" idx="1"/>
          </p:nvPr>
        </p:nvSpPr>
        <p:spPr>
          <a:xfrm>
            <a:off x="227025" y="155624"/>
            <a:ext cx="8691600" cy="441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400" b="1"/>
              <a:t>Text Mining : Web Scraping of Tweets </a:t>
            </a:r>
            <a:endParaRPr sz="2400" b="1"/>
          </a:p>
          <a:p>
            <a:pPr marL="0" lvl="0" indent="0" algn="ctr" rtl="0">
              <a:lnSpc>
                <a:spcPct val="115000"/>
              </a:lnSpc>
              <a:spcBef>
                <a:spcPts val="0"/>
              </a:spcBef>
              <a:spcAft>
                <a:spcPts val="0"/>
              </a:spcAft>
              <a:buNone/>
            </a:pPr>
            <a:endParaRPr sz="2400" b="1"/>
          </a:p>
          <a:p>
            <a:pPr marL="457200" lvl="0" indent="-342900" rtl="0">
              <a:lnSpc>
                <a:spcPct val="115000"/>
              </a:lnSpc>
              <a:spcBef>
                <a:spcPts val="0"/>
              </a:spcBef>
              <a:spcAft>
                <a:spcPts val="0"/>
              </a:spcAft>
              <a:buSzPts val="1800"/>
              <a:buChar char="●"/>
            </a:pPr>
            <a:r>
              <a:rPr lang="en" sz="1800"/>
              <a:t>Technique employed for data extraction from websites</a:t>
            </a:r>
            <a:endParaRPr sz="1800"/>
          </a:p>
          <a:p>
            <a:pPr marL="457200" lvl="0" indent="-342900" rtl="0">
              <a:lnSpc>
                <a:spcPct val="115000"/>
              </a:lnSpc>
              <a:spcBef>
                <a:spcPts val="0"/>
              </a:spcBef>
              <a:spcAft>
                <a:spcPts val="0"/>
              </a:spcAft>
              <a:buSzPts val="1800"/>
              <a:buChar char="●"/>
            </a:pPr>
            <a:r>
              <a:rPr lang="en" sz="1800"/>
              <a:t>Library tweepy has been used to connect to Twitter API and download the data</a:t>
            </a:r>
            <a:endParaRPr sz="1800"/>
          </a:p>
          <a:p>
            <a:pPr marL="0" lvl="0" indent="0" rtl="0">
              <a:lnSpc>
                <a:spcPct val="115000"/>
              </a:lnSpc>
              <a:spcBef>
                <a:spcPts val="0"/>
              </a:spcBef>
              <a:spcAft>
                <a:spcPts val="0"/>
              </a:spcAft>
              <a:buClr>
                <a:schemeClr val="dk1"/>
              </a:buClr>
              <a:buSzPts val="1100"/>
              <a:buFont typeface="Arial"/>
              <a:buNone/>
            </a:pPr>
            <a:endParaRPr sz="2400" b="1"/>
          </a:p>
        </p:txBody>
      </p:sp>
      <p:pic>
        <p:nvPicPr>
          <p:cNvPr id="218" name="Shape 218"/>
          <p:cNvPicPr preferRelativeResize="0"/>
          <p:nvPr/>
        </p:nvPicPr>
        <p:blipFill>
          <a:blip r:embed="rId3">
            <a:alphaModFix/>
          </a:blip>
          <a:stretch>
            <a:fillRect/>
          </a:stretch>
        </p:blipFill>
        <p:spPr>
          <a:xfrm>
            <a:off x="227025" y="2213025"/>
            <a:ext cx="8569675" cy="2294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body" idx="1"/>
          </p:nvPr>
        </p:nvSpPr>
        <p:spPr>
          <a:xfrm>
            <a:off x="227025" y="155625"/>
            <a:ext cx="8691600" cy="44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2400" b="1"/>
              <a:t>Text Mining : Web Scraping of Tweets </a:t>
            </a:r>
            <a:endParaRPr sz="1800"/>
          </a:p>
          <a:p>
            <a:pPr marL="0" lvl="0" indent="0" rtl="0">
              <a:lnSpc>
                <a:spcPct val="115000"/>
              </a:lnSpc>
              <a:spcBef>
                <a:spcPts val="0"/>
              </a:spcBef>
              <a:spcAft>
                <a:spcPts val="0"/>
              </a:spcAft>
              <a:buNone/>
            </a:pPr>
            <a:endParaRPr sz="1800"/>
          </a:p>
          <a:p>
            <a:pPr marL="0" lvl="0" indent="0" rtl="0">
              <a:spcBef>
                <a:spcPts val="0"/>
              </a:spcBef>
              <a:spcAft>
                <a:spcPts val="1200"/>
              </a:spcAft>
              <a:buNone/>
            </a:pPr>
            <a:endParaRPr/>
          </a:p>
        </p:txBody>
      </p:sp>
      <p:pic>
        <p:nvPicPr>
          <p:cNvPr id="224" name="Shape 224"/>
          <p:cNvPicPr preferRelativeResize="0"/>
          <p:nvPr/>
        </p:nvPicPr>
        <p:blipFill>
          <a:blip r:embed="rId3">
            <a:alphaModFix/>
          </a:blip>
          <a:stretch>
            <a:fillRect/>
          </a:stretch>
        </p:blipFill>
        <p:spPr>
          <a:xfrm>
            <a:off x="175125" y="711825"/>
            <a:ext cx="8969700" cy="3998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body" idx="1"/>
          </p:nvPr>
        </p:nvSpPr>
        <p:spPr>
          <a:xfrm>
            <a:off x="227013" y="834082"/>
            <a:ext cx="8691600" cy="3736200"/>
          </a:xfrm>
          <a:prstGeom prst="rect">
            <a:avLst/>
          </a:prstGeom>
        </p:spPr>
        <p:txBody>
          <a:bodyPr spcFirstLastPara="1" wrap="square" lIns="91425" tIns="91425" rIns="91425" bIns="91425" anchor="t" anchorCtr="0">
            <a:noAutofit/>
          </a:bodyPr>
          <a:lstStyle/>
          <a:p>
            <a:pPr marL="0" lvl="0" indent="0">
              <a:spcBef>
                <a:spcPts val="0"/>
              </a:spcBef>
              <a:spcAft>
                <a:spcPts val="1200"/>
              </a:spcAft>
              <a:buNone/>
            </a:pPr>
            <a:endParaRPr/>
          </a:p>
        </p:txBody>
      </p:sp>
      <p:sp>
        <p:nvSpPr>
          <p:cNvPr id="230" name="Shape 230"/>
          <p:cNvSpPr txBox="1">
            <a:spLocks noGrp="1"/>
          </p:cNvSpPr>
          <p:nvPr>
            <p:ph type="title"/>
          </p:nvPr>
        </p:nvSpPr>
        <p:spPr>
          <a:xfrm>
            <a:off x="227013" y="146415"/>
            <a:ext cx="7303200" cy="402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Text Pre Processing</a:t>
            </a:r>
            <a:endParaRPr/>
          </a:p>
        </p:txBody>
      </p:sp>
      <p:pic>
        <p:nvPicPr>
          <p:cNvPr id="231" name="Shape 231"/>
          <p:cNvPicPr preferRelativeResize="0"/>
          <p:nvPr/>
        </p:nvPicPr>
        <p:blipFill>
          <a:blip r:embed="rId3">
            <a:alphaModFix/>
          </a:blip>
          <a:stretch>
            <a:fillRect/>
          </a:stretch>
        </p:blipFill>
        <p:spPr>
          <a:xfrm>
            <a:off x="0" y="779017"/>
            <a:ext cx="9143999" cy="3585466"/>
          </a:xfrm>
          <a:prstGeom prst="rect">
            <a:avLst/>
          </a:prstGeom>
          <a:noFill/>
          <a:ln>
            <a:noFill/>
          </a:ln>
        </p:spPr>
      </p:pic>
      <p:pic>
        <p:nvPicPr>
          <p:cNvPr id="232" name="Shape 232"/>
          <p:cNvPicPr preferRelativeResize="0"/>
          <p:nvPr/>
        </p:nvPicPr>
        <p:blipFill>
          <a:blip r:embed="rId4">
            <a:alphaModFix/>
          </a:blip>
          <a:stretch>
            <a:fillRect/>
          </a:stretch>
        </p:blipFill>
        <p:spPr>
          <a:xfrm>
            <a:off x="152400" y="834075"/>
            <a:ext cx="9020608" cy="3832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Shape 237"/>
          <p:cNvSpPr txBox="1">
            <a:spLocks noGrp="1"/>
          </p:cNvSpPr>
          <p:nvPr>
            <p:ph type="body" idx="1"/>
          </p:nvPr>
        </p:nvSpPr>
        <p:spPr>
          <a:xfrm>
            <a:off x="227025" y="76500"/>
            <a:ext cx="8691600" cy="449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Data Visualization </a:t>
            </a:r>
            <a:endParaRPr sz="2400" b="1"/>
          </a:p>
          <a:p>
            <a:pPr marL="0" lvl="0" indent="0">
              <a:spcBef>
                <a:spcPts val="1200"/>
              </a:spcBef>
              <a:spcAft>
                <a:spcPts val="1200"/>
              </a:spcAft>
              <a:buNone/>
            </a:pPr>
            <a:endParaRPr sz="2000" b="1"/>
          </a:p>
        </p:txBody>
      </p:sp>
      <p:pic>
        <p:nvPicPr>
          <p:cNvPr id="238" name="Shape 238"/>
          <p:cNvPicPr preferRelativeResize="0"/>
          <p:nvPr/>
        </p:nvPicPr>
        <p:blipFill>
          <a:blip r:embed="rId3">
            <a:alphaModFix/>
          </a:blip>
          <a:stretch>
            <a:fillRect/>
          </a:stretch>
        </p:blipFill>
        <p:spPr>
          <a:xfrm>
            <a:off x="804500" y="472150"/>
            <a:ext cx="7385524" cy="41807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Shape 243"/>
          <p:cNvSpPr txBox="1">
            <a:spLocks noGrp="1"/>
          </p:cNvSpPr>
          <p:nvPr>
            <p:ph type="body" idx="1"/>
          </p:nvPr>
        </p:nvSpPr>
        <p:spPr>
          <a:xfrm>
            <a:off x="227025" y="208374"/>
            <a:ext cx="8691600" cy="436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Data Preprocessing</a:t>
            </a:r>
            <a:endParaRPr sz="2400" b="1"/>
          </a:p>
          <a:p>
            <a:pPr marL="0" lvl="0" indent="0" rtl="0">
              <a:spcBef>
                <a:spcPts val="1200"/>
              </a:spcBef>
              <a:spcAft>
                <a:spcPts val="0"/>
              </a:spcAft>
              <a:buNone/>
            </a:pPr>
            <a:r>
              <a:rPr lang="en" sz="2000" b="1"/>
              <a:t>Tokenization -</a:t>
            </a:r>
            <a:endParaRPr sz="2000" b="1"/>
          </a:p>
          <a:p>
            <a:pPr marL="457200" lvl="0" indent="-355600" rtl="0">
              <a:spcBef>
                <a:spcPts val="1200"/>
              </a:spcBef>
              <a:spcAft>
                <a:spcPts val="0"/>
              </a:spcAft>
              <a:buSzPts val="2000"/>
              <a:buChar char="➢"/>
            </a:pPr>
            <a:r>
              <a:rPr lang="en" sz="2000" b="1"/>
              <a:t>Unigram</a:t>
            </a:r>
            <a:endParaRPr sz="2000" b="1"/>
          </a:p>
          <a:p>
            <a:pPr marL="457200" lvl="0" indent="-355600" rtl="0">
              <a:spcBef>
                <a:spcPts val="0"/>
              </a:spcBef>
              <a:spcAft>
                <a:spcPts val="0"/>
              </a:spcAft>
              <a:buSzPts val="2000"/>
              <a:buChar char="➢"/>
            </a:pPr>
            <a:r>
              <a:rPr lang="en" sz="2000" b="1"/>
              <a:t>Bigram</a:t>
            </a:r>
            <a:endParaRPr sz="2000" b="1"/>
          </a:p>
          <a:p>
            <a:pPr marL="457200" lvl="0" indent="-355600" rtl="0">
              <a:spcBef>
                <a:spcPts val="0"/>
              </a:spcBef>
              <a:spcAft>
                <a:spcPts val="0"/>
              </a:spcAft>
              <a:buSzPts val="2000"/>
              <a:buChar char="➢"/>
            </a:pPr>
            <a:r>
              <a:rPr lang="en" sz="2000" b="1"/>
              <a:t>Trigram</a:t>
            </a:r>
            <a:endParaRPr sz="2000" b="1"/>
          </a:p>
          <a:p>
            <a:pPr marL="0" lvl="0" indent="0" rtl="0">
              <a:spcBef>
                <a:spcPts val="1200"/>
              </a:spcBef>
              <a:spcAft>
                <a:spcPts val="0"/>
              </a:spcAft>
              <a:buNone/>
            </a:pPr>
            <a:endParaRPr sz="2000" b="1"/>
          </a:p>
          <a:p>
            <a:pPr marL="0" lvl="0" indent="0">
              <a:spcBef>
                <a:spcPts val="1200"/>
              </a:spcBef>
              <a:spcAft>
                <a:spcPts val="1200"/>
              </a:spcAft>
              <a:buNone/>
            </a:pPr>
            <a:endParaRPr sz="2400" b="1"/>
          </a:p>
        </p:txBody>
      </p:sp>
      <p:pic>
        <p:nvPicPr>
          <p:cNvPr id="244" name="Shape 244"/>
          <p:cNvPicPr preferRelativeResize="0"/>
          <p:nvPr/>
        </p:nvPicPr>
        <p:blipFill>
          <a:blip r:embed="rId3">
            <a:alphaModFix/>
          </a:blip>
          <a:stretch>
            <a:fillRect/>
          </a:stretch>
        </p:blipFill>
        <p:spPr>
          <a:xfrm>
            <a:off x="152400" y="2489975"/>
            <a:ext cx="8472848" cy="1965075"/>
          </a:xfrm>
          <a:prstGeom prst="rect">
            <a:avLst/>
          </a:prstGeom>
          <a:noFill/>
          <a:ln>
            <a:noFill/>
          </a:ln>
        </p:spPr>
      </p:pic>
      <p:pic>
        <p:nvPicPr>
          <p:cNvPr id="245" name="Shape 245"/>
          <p:cNvPicPr preferRelativeResize="0"/>
          <p:nvPr/>
        </p:nvPicPr>
        <p:blipFill>
          <a:blip r:embed="rId4">
            <a:alphaModFix/>
          </a:blip>
          <a:stretch>
            <a:fillRect/>
          </a:stretch>
        </p:blipFill>
        <p:spPr>
          <a:xfrm>
            <a:off x="3072900" y="762300"/>
            <a:ext cx="6071102" cy="1965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227025" y="116049"/>
            <a:ext cx="8691600" cy="445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b="1"/>
              <a:t>Data Preprocessing</a:t>
            </a:r>
            <a:endParaRPr sz="2400" b="1"/>
          </a:p>
          <a:p>
            <a:pPr marL="0" lvl="0" indent="0" algn="ctr" rtl="0">
              <a:spcBef>
                <a:spcPts val="1200"/>
              </a:spcBef>
              <a:spcAft>
                <a:spcPts val="0"/>
              </a:spcAft>
              <a:buNone/>
            </a:pPr>
            <a:r>
              <a:rPr lang="en" sz="2400" b="1"/>
              <a:t>Normalization - Lemmatization</a:t>
            </a:r>
            <a:endParaRPr sz="2400" b="1"/>
          </a:p>
          <a:p>
            <a:pPr marL="0" lvl="0" indent="0" algn="ctr">
              <a:spcBef>
                <a:spcPts val="1200"/>
              </a:spcBef>
              <a:spcAft>
                <a:spcPts val="1200"/>
              </a:spcAft>
              <a:buNone/>
            </a:pPr>
            <a:endParaRPr sz="2400" b="1"/>
          </a:p>
        </p:txBody>
      </p:sp>
      <p:pic>
        <p:nvPicPr>
          <p:cNvPr id="251" name="Shape 251"/>
          <p:cNvPicPr preferRelativeResize="0"/>
          <p:nvPr/>
        </p:nvPicPr>
        <p:blipFill>
          <a:blip r:embed="rId3">
            <a:alphaModFix/>
          </a:blip>
          <a:stretch>
            <a:fillRect/>
          </a:stretch>
        </p:blipFill>
        <p:spPr>
          <a:xfrm>
            <a:off x="646225" y="1189425"/>
            <a:ext cx="7965850" cy="31733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 Slides">
  <a:themeElements>
    <a:clrScheme name="Custom 4">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DF7023"/>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ontent - No Photo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847</Words>
  <Application>Microsoft Office PowerPoint</Application>
  <PresentationFormat>On-screen Show (16:9)</PresentationFormat>
  <Paragraphs>134</Paragraphs>
  <Slides>31</Slides>
  <Notes>31</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31</vt:i4>
      </vt:variant>
    </vt:vector>
  </HeadingPairs>
  <TitlesOfParts>
    <vt:vector size="37" baseType="lpstr">
      <vt:lpstr>Arial</vt:lpstr>
      <vt:lpstr>Calibri</vt:lpstr>
      <vt:lpstr>Century Gothic</vt:lpstr>
      <vt:lpstr>Simple Light</vt:lpstr>
      <vt:lpstr>Cover Slides</vt:lpstr>
      <vt:lpstr>Content - No Photos</vt:lpstr>
      <vt:lpstr>PowerPoint Presentation</vt:lpstr>
      <vt:lpstr>PowerPoint Presentation</vt:lpstr>
      <vt:lpstr>PowerPoint Presentation</vt:lpstr>
      <vt:lpstr>PowerPoint Presentation</vt:lpstr>
      <vt:lpstr>PowerPoint Presentation</vt:lpstr>
      <vt:lpstr>Text Pre Processing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Juhi Gurbani</cp:lastModifiedBy>
  <cp:revision>1</cp:revision>
  <dcterms:modified xsi:type="dcterms:W3CDTF">2018-05-02T03:02:35Z</dcterms:modified>
</cp:coreProperties>
</file>